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4" r:id="rId12"/>
    <p:sldId id="289" r:id="rId13"/>
    <p:sldId id="290" r:id="rId14"/>
    <p:sldId id="292" r:id="rId15"/>
    <p:sldId id="291" r:id="rId16"/>
    <p:sldId id="293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99302-DF01-4FA9-B14A-E423AC2FB4F1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4D9A-6032-44E4-8D05-0D2F0F9D2B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D2BC-32A4-403F-8584-12BF5B1B346D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BAAF-CB7A-4F15-9DA4-D1EF1FA9CA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062C-571A-48B5-8353-3E375000E19A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B047-0E1C-4813-8DAE-85C4B9B11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24204-6EE3-40D7-9C73-0946E9042899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3488F-EB93-4C5A-8167-49317EC0AC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1787-0C70-453A-B0E8-4CBD76A755C5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72B56-D229-4A12-84D3-930AD654DE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211C7-C2A9-469B-8F38-30231BEA8FFE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8FA8-B6F7-4E07-A1F3-02D1AF5FF8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5872-DF6E-4239-A7C0-10AD66D80B22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50F5-EC34-48C0-A724-A1273D07EF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A21F-37F3-4891-9D5C-B4FC50E5B0FD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E8626-5260-4C5E-B708-C173903B1B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2FCB-C893-4F8C-B114-27C8472CFFD4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BCAE-4B8B-4303-BC1C-48A8D0058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CB42-76AB-4C03-BE5E-0E7703845A08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4C89C-5762-408A-B6C9-D737C288B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C6912-1B50-4A6D-8FC6-64B5E056C9E3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9BFE-2362-4BCD-A763-E268708CC6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E46437-E95B-4577-9C66-4856A01F8A1B}" type="datetimeFigureOut">
              <a:rPr lang="cs-CZ"/>
              <a:pPr>
                <a:defRPr/>
              </a:pPr>
              <a:t>29.1.2014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6FB47B-FE38-40CA-A6A8-7C66E33CA2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energetika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356992"/>
            <a:ext cx="7854696" cy="1752600"/>
          </a:xfrm>
        </p:spPr>
        <p:txBody>
          <a:bodyPr/>
          <a:lstStyle/>
          <a:p>
            <a:r>
              <a:rPr lang="cs-CZ" dirty="0" smtClean="0"/>
              <a:t>Hynek </a:t>
            </a:r>
            <a:r>
              <a:rPr lang="cs-CZ" dirty="0" smtClean="0"/>
              <a:t>Beran</a:t>
            </a:r>
          </a:p>
          <a:p>
            <a:r>
              <a:rPr lang="cs-CZ" sz="1200" dirty="0"/>
              <a:t>Některé výsledky a závěry této prezentace vznikly za pomoci projektu TA ČR</a:t>
            </a:r>
          </a:p>
          <a:p>
            <a:r>
              <a:rPr lang="cs-CZ" sz="1200" dirty="0"/>
              <a:t>„Bezpečná implementace obnovitelných zdrojů energie“ (BIOZE) </a:t>
            </a:r>
          </a:p>
          <a:p>
            <a:r>
              <a:rPr lang="cs-CZ" sz="1200" dirty="0"/>
              <a:t>č. TA01020865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71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„Ekologicky“ pálíme dříví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Dotujeme </a:t>
            </a:r>
            <a:r>
              <a:rPr lang="cs-CZ" dirty="0" err="1" smtClean="0"/>
              <a:t>spoluspalování</a:t>
            </a:r>
            <a:r>
              <a:rPr lang="cs-CZ" dirty="0" smtClean="0"/>
              <a:t> dřevní štěpky</a:t>
            </a:r>
          </a:p>
          <a:p>
            <a:r>
              <a:rPr lang="cs-CZ" dirty="0"/>
              <a:t>Ú</a:t>
            </a:r>
            <a:r>
              <a:rPr lang="cs-CZ" dirty="0" smtClean="0"/>
              <a:t>činnost kondenzační výroby elektřiny je 30%</a:t>
            </a:r>
          </a:p>
          <a:p>
            <a:r>
              <a:rPr lang="cs-CZ" dirty="0" smtClean="0"/>
              <a:t>Účinnost domácího krbu je 90%, ale ten nedotujeme</a:t>
            </a:r>
          </a:p>
          <a:p>
            <a:r>
              <a:rPr lang="cs-CZ" dirty="0" smtClean="0"/>
              <a:t>Domácnost ale musí cenově „plavat proti proudu“ a přeplatit cenu dotací.</a:t>
            </a:r>
          </a:p>
          <a:p>
            <a:r>
              <a:rPr lang="cs-CZ" dirty="0" smtClean="0"/>
              <a:t>Zlikvidovali jsme tradiční dřevozpracující a papírenský průmysl</a:t>
            </a:r>
          </a:p>
          <a:p>
            <a:r>
              <a:rPr lang="cs-CZ" dirty="0" smtClean="0"/>
              <a:t>… a na to všechno jsme si připlatili na faktuře za elektřinu!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98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Dotace jako strategický nástroj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Cena plynu v USA zahýbala všemi komoditními trhy. V neprospěch arabských zemí. Americká ekonomika nalila peníze „sama do sebe“ a vytvořila si levnější plyn, i když je jeho těžba technicky náročnější.</a:t>
            </a:r>
          </a:p>
          <a:p>
            <a:r>
              <a:rPr lang="cs-CZ" sz="2400" dirty="0" smtClean="0"/>
              <a:t>Cena elektřiny ve střední Evropě je podtržena německou dotovanou energií. Česká republika je exportní zemí a vyváží ze zastaralých zařízení za cenu velké ekologické zátěže.</a:t>
            </a:r>
          </a:p>
          <a:p>
            <a:r>
              <a:rPr lang="cs-CZ" sz="2400" dirty="0" smtClean="0"/>
              <a:t>Kde zajistit investice, když ne ně současný prodej nevydělá?</a:t>
            </a:r>
          </a:p>
          <a:p>
            <a:r>
              <a:rPr lang="cs-CZ" sz="2400" b="1" dirty="0" smtClean="0"/>
              <a:t>Jaká bude cena energie v roce 2035?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068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Německo a Rakousko mají jednu obchodní zónu.</a:t>
            </a:r>
          </a:p>
          <a:p>
            <a:r>
              <a:rPr lang="cs-CZ" dirty="0" smtClean="0"/>
              <a:t>Elektrický proud tyto dohody nerespektuje a drží se netržních </a:t>
            </a:r>
            <a:r>
              <a:rPr lang="cs-CZ" dirty="0" err="1" smtClean="0"/>
              <a:t>Kirchoffových</a:t>
            </a:r>
            <a:r>
              <a:rPr lang="cs-CZ" dirty="0" smtClean="0"/>
              <a:t> zákonů </a:t>
            </a:r>
          </a:p>
          <a:p>
            <a:r>
              <a:rPr lang="cs-CZ" dirty="0" smtClean="0"/>
              <a:t>Teče přes české území. Narušuje mezinárodní kritéria bezpečnosti soustav. Zdarma!</a:t>
            </a:r>
          </a:p>
          <a:p>
            <a:r>
              <a:rPr lang="cs-CZ" dirty="0" smtClean="0"/>
              <a:t>Ve středověku stály u obchodních cest strážní hrady. Jejich role nebyla bránit obchodu, ale hlídat cesty proti loupežníkům a vybírat clo.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3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Dialog velké a malé energetiky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Koncepce nemůže být jenom pro velké (monopolní) společnosti, ale také pro obyčejné lidi a malé a střední podniky.</a:t>
            </a:r>
          </a:p>
          <a:p>
            <a:r>
              <a:rPr lang="cs-CZ" dirty="0" smtClean="0"/>
              <a:t>Zájmem není jen co nejlevnější energie, ale také moderní energetické hospodářství v infrastruktuře. Je to i bezpečnostní zájem státu.</a:t>
            </a:r>
          </a:p>
          <a:p>
            <a:r>
              <a:rPr lang="cs-CZ" dirty="0" smtClean="0"/>
              <a:t>Kde na to ta infrastruktura vezme prostředky? Cenové přirážky, které platí jako inovace a ekologickou energii, inkasují jiné subjekty a pouze nabalují na původní cenu další přirážky.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samovýroby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ceny za komoditu („silovou““ energii): vyrobím si sám, ale musím investovat</a:t>
            </a:r>
          </a:p>
          <a:p>
            <a:r>
              <a:rPr lang="cs-CZ" dirty="0" smtClean="0"/>
              <a:t>Část ceny za distribuci a činnost dispečinků: Inteligentní infrastruktura má menší nárok na přenos energie z centrálních soustav. Tím je distribuce levnější. Krom toho je schopna poskytnout služby, například odlehčení odběru při výpadku Temelína. To může být zohledněno v ceně.</a:t>
            </a:r>
          </a:p>
          <a:p>
            <a:r>
              <a:rPr lang="cs-CZ" dirty="0" smtClean="0"/>
              <a:t>Energie z OZE si vyrobí sama. Proč by tedy měla platit „solárním baronům“?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Dostupnost 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dostupnost (z dovozu nemusí být)</a:t>
            </a:r>
          </a:p>
          <a:p>
            <a:r>
              <a:rPr lang="cs-CZ" dirty="0" smtClean="0"/>
              <a:t>Cenová dostupnost</a:t>
            </a:r>
          </a:p>
          <a:p>
            <a:r>
              <a:rPr lang="cs-CZ" dirty="0" smtClean="0"/>
              <a:t>Topení PET lahvemi?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7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Poslání energetiky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Posláním energetiky je vyrobit </a:t>
            </a:r>
            <a:endParaRPr lang="cs-CZ" dirty="0" smtClean="0"/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nejvíce energie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nejlepších ekonomických podmínek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minimální ekologickou zátěží.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A </a:t>
            </a:r>
            <a:r>
              <a:rPr lang="cs-CZ" dirty="0"/>
              <a:t>posláním státu ve strategickém oboru je starat se o lidi a skutečnou </a:t>
            </a:r>
            <a:r>
              <a:rPr lang="cs-CZ" dirty="0" smtClean="0"/>
              <a:t>ekonomiku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i="1" smtClean="0">
                <a:solidFill>
                  <a:srgbClr val="FF0000"/>
                </a:solidFill>
              </a:rPr>
              <a:t>Cheme-li</a:t>
            </a:r>
            <a:r>
              <a:rPr lang="cs-CZ" i="1" dirty="0" smtClean="0">
                <a:solidFill>
                  <a:srgbClr val="FF0000"/>
                </a:solidFill>
              </a:rPr>
              <a:t> topit a svítit, nenechme z energetiky udělat podobný podnik, jako udělali z bank a telekomunikací.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energetiky ve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Energie dnes patří k základním životním potřebám i závislostem současné civilizace.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chápána spíše jako nárok, nikoli jako pouhé zboží. </a:t>
            </a:r>
            <a:r>
              <a:rPr lang="cs-CZ" dirty="0" smtClean="0"/>
              <a:t>(Podobně </a:t>
            </a:r>
            <a:r>
              <a:rPr lang="cs-CZ" dirty="0"/>
              <a:t>je tomu například u lékařské </a:t>
            </a:r>
            <a:r>
              <a:rPr lang="cs-CZ" dirty="0" smtClean="0"/>
              <a:t>péče.)</a:t>
            </a:r>
          </a:p>
          <a:p>
            <a:r>
              <a:rPr lang="cs-CZ" dirty="0" smtClean="0"/>
              <a:t>V</a:t>
            </a:r>
            <a:r>
              <a:rPr lang="cs-CZ" dirty="0"/>
              <a:t> bezpečnostních studiích mezinárodních organizací často zaznívají tři možná budoucí </a:t>
            </a:r>
            <a:r>
              <a:rPr lang="cs-CZ" dirty="0" smtClean="0"/>
              <a:t>ohrožení:</a:t>
            </a:r>
          </a:p>
          <a:p>
            <a:pPr lvl="1"/>
            <a:r>
              <a:rPr lang="cs-CZ" dirty="0" smtClean="0"/>
              <a:t>nedostatek </a:t>
            </a:r>
            <a:r>
              <a:rPr lang="cs-CZ" dirty="0"/>
              <a:t>potravin, </a:t>
            </a:r>
            <a:endParaRPr lang="cs-CZ" dirty="0" smtClean="0"/>
          </a:p>
          <a:p>
            <a:pPr lvl="1"/>
            <a:r>
              <a:rPr lang="cs-CZ" dirty="0" smtClean="0"/>
              <a:t>nedostatek </a:t>
            </a:r>
            <a:r>
              <a:rPr lang="cs-CZ" dirty="0"/>
              <a:t>pitné </a:t>
            </a:r>
            <a:r>
              <a:rPr lang="cs-CZ" dirty="0" smtClean="0"/>
              <a:t>vody</a:t>
            </a:r>
          </a:p>
          <a:p>
            <a:pPr lvl="1"/>
            <a:r>
              <a:rPr lang="cs-CZ" dirty="0" smtClean="0"/>
              <a:t>nedostatek </a:t>
            </a:r>
            <a:r>
              <a:rPr lang="cs-CZ" dirty="0"/>
              <a:t>energie. </a:t>
            </a:r>
          </a:p>
        </p:txBody>
      </p:sp>
    </p:spTree>
    <p:extLst>
      <p:ext uri="{BB962C8B-B14F-4D97-AF65-F5344CB8AC3E}">
        <p14:creationId xmlns:p14="http://schemas.microsoft.com/office/powerpoint/2010/main" val="34151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Energetické „trilema“ současnosti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</a:pPr>
            <a:r>
              <a:rPr lang="cs-CZ" dirty="0" smtClean="0"/>
              <a:t>bezpečnost dodávky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cs-CZ" dirty="0" smtClean="0"/>
              <a:t>sociální přiměřenost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cs-CZ" dirty="0" smtClean="0"/>
              <a:t>minimalizace </a:t>
            </a:r>
            <a:r>
              <a:rPr lang="cs-CZ" dirty="0"/>
              <a:t>vlivu na životní </a:t>
            </a:r>
            <a:r>
              <a:rPr lang="cs-CZ" dirty="0" smtClean="0"/>
              <a:t>prostředí (a zdraví – v ČR volně polétavý prach)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4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Nové prvky v domácnosti a podniku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měnit spotřebu v závislosti na možnostech dodávky (cenový signál nebo centrální povel – „noční proud“)</a:t>
            </a:r>
          </a:p>
          <a:p>
            <a:r>
              <a:rPr lang="cs-CZ" dirty="0" smtClean="0"/>
              <a:t>Akumulace energie (teplo, </a:t>
            </a:r>
            <a:r>
              <a:rPr lang="cs-CZ" dirty="0" err="1" smtClean="0"/>
              <a:t>elektromobilita</a:t>
            </a:r>
            <a:r>
              <a:rPr lang="cs-CZ" dirty="0" smtClean="0"/>
              <a:t>, v budoucnu i chemická – baterie)</a:t>
            </a:r>
          </a:p>
          <a:p>
            <a:r>
              <a:rPr lang="cs-CZ" dirty="0" smtClean="0"/>
              <a:t>Vlastní výroba energie:</a:t>
            </a:r>
          </a:p>
          <a:p>
            <a:pPr lvl="1"/>
            <a:r>
              <a:rPr lang="cs-CZ" dirty="0" smtClean="0"/>
              <a:t>Obnovitelné zdroje</a:t>
            </a:r>
          </a:p>
          <a:p>
            <a:pPr lvl="1"/>
            <a:r>
              <a:rPr lang="cs-CZ" dirty="0" err="1" smtClean="0"/>
              <a:t>Mikrokogenerace</a:t>
            </a:r>
            <a:r>
              <a:rPr lang="cs-CZ" dirty="0" smtClean="0"/>
              <a:t> místo blokových výtopen</a:t>
            </a:r>
          </a:p>
        </p:txBody>
      </p:sp>
    </p:spTree>
    <p:extLst>
      <p:ext uri="{BB962C8B-B14F-4D97-AF65-F5344CB8AC3E}">
        <p14:creationId xmlns:p14="http://schemas.microsoft.com/office/powerpoint/2010/main" val="14880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Inteligentní sídliště nebo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Mikrokogenerage</a:t>
            </a:r>
            <a:endParaRPr lang="cs-CZ" dirty="0" smtClean="0"/>
          </a:p>
          <a:p>
            <a:r>
              <a:rPr lang="cs-CZ" dirty="0" err="1" smtClean="0"/>
              <a:t>Fotovoltaika</a:t>
            </a:r>
            <a:endParaRPr lang="cs-CZ" dirty="0" smtClean="0"/>
          </a:p>
          <a:p>
            <a:r>
              <a:rPr lang="cs-CZ" dirty="0" smtClean="0"/>
              <a:t>Teplá užitková voda</a:t>
            </a:r>
          </a:p>
          <a:p>
            <a:r>
              <a:rPr lang="cs-CZ" dirty="0" smtClean="0"/>
              <a:t>Bazén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A celé to se chová vůči energetické soustavě jako jeden celek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6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kotrmelce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Zavedení trhu</a:t>
            </a:r>
          </a:p>
          <a:p>
            <a:r>
              <a:rPr lang="cs-CZ" dirty="0" smtClean="0"/>
              <a:t>Deformace trhu</a:t>
            </a:r>
          </a:p>
          <a:p>
            <a:endParaRPr lang="cs-CZ" dirty="0"/>
          </a:p>
          <a:p>
            <a:r>
              <a:rPr lang="cs-CZ" dirty="0" smtClean="0"/>
              <a:t>Výsledkem jsou nereálně nízké ceny komodity a nereálně vysoké dotace</a:t>
            </a:r>
          </a:p>
        </p:txBody>
      </p:sp>
    </p:spTree>
    <p:extLst>
      <p:ext uri="{BB962C8B-B14F-4D97-AF65-F5344CB8AC3E}">
        <p14:creationId xmlns:p14="http://schemas.microsoft.com/office/powerpoint/2010/main" val="2531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„trhu“ v USA</a:t>
            </a:r>
            <a:endParaRPr lang="cs-CZ" dirty="0"/>
          </a:p>
        </p:txBody>
      </p:sp>
      <p:pic>
        <p:nvPicPr>
          <p:cNvPr id="4" name="obrázek 13" descr="6-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454" y="1935163"/>
            <a:ext cx="5997091" cy="4389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9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Dotované obnovitelné pivo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Prodává se za 20 korun</a:t>
            </a:r>
          </a:p>
          <a:p>
            <a:r>
              <a:rPr lang="cs-CZ" dirty="0" smtClean="0"/>
              <a:t>Při dotacích za ně dostanu 110 korun</a:t>
            </a:r>
          </a:p>
          <a:p>
            <a:r>
              <a:rPr lang="cs-CZ" dirty="0" smtClean="0"/>
              <a:t>Výsledek: v restauracích je mohu rozdávat zadarmo</a:t>
            </a:r>
          </a:p>
          <a:p>
            <a:r>
              <a:rPr lang="cs-CZ" dirty="0" smtClean="0"/>
              <a:t>… a v případě potřeby k tomu přidat i párek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52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Vepřové maso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EU se nesmí dotovat zemědělství …</a:t>
            </a:r>
          </a:p>
          <a:p>
            <a:r>
              <a:rPr lang="cs-CZ" dirty="0" smtClean="0"/>
              <a:t>… ale obnovitelné zdroje se dotovat mají</a:t>
            </a:r>
          </a:p>
          <a:p>
            <a:r>
              <a:rPr lang="cs-CZ" dirty="0" smtClean="0"/>
              <a:t>Dotujeme bioplyn</a:t>
            </a:r>
          </a:p>
          <a:p>
            <a:r>
              <a:rPr lang="cs-CZ" dirty="0" smtClean="0"/>
              <a:t>Prase je energetické zvíře sloužící k výrobě primární suroviny (kejdy, hnoje) k výrobě bioplynu</a:t>
            </a:r>
          </a:p>
          <a:p>
            <a:r>
              <a:rPr lang="cs-CZ" dirty="0" smtClean="0"/>
              <a:t>Hnůj vykupujme s dotací</a:t>
            </a:r>
          </a:p>
          <a:p>
            <a:endParaRPr lang="cs-CZ" dirty="0"/>
          </a:p>
          <a:p>
            <a:r>
              <a:rPr lang="cs-CZ" dirty="0" smtClean="0"/>
              <a:t>A vepřové je odpadní surovinou při výrobě obnovitelné energie!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14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1112</TotalTime>
  <Words>632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Sociální energetika</vt:lpstr>
      <vt:lpstr>Role energetiky ve společnosti</vt:lpstr>
      <vt:lpstr>Energetické „trilema“ současnosti</vt:lpstr>
      <vt:lpstr>Nové prvky v domácnosti a podniku</vt:lpstr>
      <vt:lpstr>Inteligentní sídliště nebo podnik</vt:lpstr>
      <vt:lpstr>Dva kotrmelce EU</vt:lpstr>
      <vt:lpstr>Cena „trhu“ v USA</vt:lpstr>
      <vt:lpstr>Dotované obnovitelné pivo</vt:lpstr>
      <vt:lpstr>Vepřové maso</vt:lpstr>
      <vt:lpstr>„Ekologicky“ pálíme dříví</vt:lpstr>
      <vt:lpstr>Dotace jako strategický nástroj</vt:lpstr>
      <vt:lpstr>Mezinárodní vedení</vt:lpstr>
      <vt:lpstr>Dialog velké a malé energetiky</vt:lpstr>
      <vt:lpstr>Motivace samovýroby</vt:lpstr>
      <vt:lpstr>Dostupnost energie</vt:lpstr>
      <vt:lpstr>Poslání energetiky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Perspektivy české energetiky</dc:title>
  <dc:creator>Hynek</dc:creator>
  <cp:lastModifiedBy>Hynek</cp:lastModifiedBy>
  <cp:revision>111</cp:revision>
  <dcterms:created xsi:type="dcterms:W3CDTF">2012-05-28T05:09:06Z</dcterms:created>
  <dcterms:modified xsi:type="dcterms:W3CDTF">2014-01-29T11:52:52Z</dcterms:modified>
</cp:coreProperties>
</file>