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56" r:id="rId2"/>
    <p:sldId id="320" r:id="rId3"/>
    <p:sldId id="321" r:id="rId4"/>
    <p:sldId id="322" r:id="rId5"/>
    <p:sldId id="303" r:id="rId6"/>
    <p:sldId id="282" r:id="rId7"/>
    <p:sldId id="290" r:id="rId8"/>
    <p:sldId id="314" r:id="rId9"/>
    <p:sldId id="323" r:id="rId10"/>
    <p:sldId id="324" r:id="rId11"/>
    <p:sldId id="334" r:id="rId12"/>
    <p:sldId id="335" r:id="rId13"/>
    <p:sldId id="301" r:id="rId14"/>
    <p:sldId id="302" r:id="rId15"/>
    <p:sldId id="312" r:id="rId16"/>
    <p:sldId id="331" r:id="rId17"/>
    <p:sldId id="332" r:id="rId18"/>
    <p:sldId id="333" r:id="rId19"/>
    <p:sldId id="313" r:id="rId20"/>
    <p:sldId id="316" r:id="rId21"/>
    <p:sldId id="325" r:id="rId22"/>
    <p:sldId id="326" r:id="rId23"/>
    <p:sldId id="327" r:id="rId24"/>
    <p:sldId id="328" r:id="rId25"/>
    <p:sldId id="300" r:id="rId26"/>
    <p:sldId id="336" r:id="rId27"/>
    <p:sldId id="318" r:id="rId28"/>
  </p:sldIdLst>
  <p:sldSz cx="9144000" cy="6858000" type="screen4x3"/>
  <p:notesSz cx="6794500" cy="99314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D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51" autoAdjust="0"/>
    <p:restoredTop sz="94660"/>
  </p:normalViewPr>
  <p:slideViewPr>
    <p:cSldViewPr>
      <p:cViewPr varScale="1">
        <p:scale>
          <a:sx n="116" d="100"/>
          <a:sy n="116" d="100"/>
        </p:scale>
        <p:origin x="217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invicta-nas\dokumenty\Projekty\Semin&#225;&#345;e\ELEKT&#344;INA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87831921833021"/>
          <c:y val="9.8405457754016212E-2"/>
          <c:w val="0.74744918250909331"/>
          <c:h val="0.731089724895499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ELE ?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List1!$B$2</c:f>
              <c:numCache>
                <c:formatCode>General</c:formatCode>
                <c:ptCount val="1"/>
                <c:pt idx="0">
                  <c:v>660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0400824"/>
        <c:axId val="470401216"/>
      </c:barChart>
      <c:catAx>
        <c:axId val="470400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0401216"/>
        <c:crosses val="autoZero"/>
        <c:auto val="1"/>
        <c:lblAlgn val="ctr"/>
        <c:lblOffset val="100"/>
        <c:noMultiLvlLbl val="0"/>
      </c:catAx>
      <c:valAx>
        <c:axId val="470401216"/>
        <c:scaling>
          <c:orientation val="minMax"/>
          <c:max val="10000"/>
        </c:scaling>
        <c:delete val="1"/>
        <c:axPos val="l"/>
        <c:numFmt formatCode="General" sourceLinked="1"/>
        <c:majorTickMark val="out"/>
        <c:minorTickMark val="none"/>
        <c:tickLblPos val="nextTo"/>
        <c:crossAx val="470400824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Ledvice II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5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List1!$B$2:$B$9</c:f>
              <c:numCache>
                <c:formatCode>General</c:formatCode>
                <c:ptCount val="8"/>
                <c:pt idx="0">
                  <c:v>220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Prunéřov II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5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List1!$C$2:$C$9</c:f>
              <c:numCache>
                <c:formatCode>General</c:formatCode>
                <c:ptCount val="8"/>
                <c:pt idx="0">
                  <c:v>430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Dětmarovice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List1!$D$2:$D$9</c:f>
              <c:numCache>
                <c:formatCode>General</c:formatCode>
                <c:ptCount val="8"/>
                <c:pt idx="1">
                  <c:v>400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Mělník II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Overflow="overflow" horzOverflow="overflow" vert="horz" wrap="square" lIns="38100" tIns="19050" rIns="38100" bIns="19050" anchor="ctr">
                <a:normAutofit/>
              </a:bodyPr>
              <a:lstStyle/>
              <a:p>
                <a:pPr>
                  <a:defRPr sz="80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List1!$A$2:$A$9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List1!$E$2:$E$9</c:f>
              <c:numCache>
                <c:formatCode>General</c:formatCode>
                <c:ptCount val="8"/>
                <c:pt idx="1">
                  <c:v>110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Mělník III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List1!$F$2:$F$9</c:f>
              <c:numCache>
                <c:formatCode>General</c:formatCode>
                <c:ptCount val="8"/>
                <c:pt idx="2">
                  <c:v>500</c:v>
                </c:pt>
              </c:numCache>
            </c:numRef>
          </c:val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Tisová I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List1!$G$2:$G$9</c:f>
              <c:numCache>
                <c:formatCode>General</c:formatCode>
                <c:ptCount val="8"/>
                <c:pt idx="2">
                  <c:v>183</c:v>
                </c:pt>
              </c:numCache>
            </c:numRef>
          </c:val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EMĚ II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48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List1!$H$2:$H$9</c:f>
              <c:numCache>
                <c:formatCode>General</c:formatCode>
                <c:ptCount val="8"/>
                <c:pt idx="3">
                  <c:v>110</c:v>
                </c:pt>
              </c:numCache>
            </c:numRef>
          </c:val>
        </c:ser>
        <c:ser>
          <c:idx val="7"/>
          <c:order val="7"/>
          <c:tx>
            <c:strRef>
              <c:f>List1!$I$1</c:f>
              <c:strCache>
                <c:ptCount val="1"/>
                <c:pt idx="0">
                  <c:v>Prunéřov I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List1!$I$2:$I$9</c:f>
              <c:numCache>
                <c:formatCode>General</c:formatCode>
                <c:ptCount val="8"/>
                <c:pt idx="4">
                  <c:v>440</c:v>
                </c:pt>
              </c:numCache>
            </c:numRef>
          </c:val>
        </c:ser>
        <c:ser>
          <c:idx val="8"/>
          <c:order val="8"/>
          <c:tx>
            <c:strRef>
              <c:f>List1!$J$1</c:f>
              <c:strCache>
                <c:ptCount val="1"/>
                <c:pt idx="0">
                  <c:v>EPČ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List1!$J$2:$J$9</c:f>
              <c:numCache>
                <c:formatCode>General</c:formatCode>
                <c:ptCount val="8"/>
                <c:pt idx="4">
                  <c:v>200</c:v>
                </c:pt>
              </c:numCache>
            </c:numRef>
          </c:val>
        </c:ser>
        <c:ser>
          <c:idx val="9"/>
          <c:order val="9"/>
          <c:tx>
            <c:strRef>
              <c:f>List1!$K$1</c:f>
              <c:strCache>
                <c:ptCount val="1"/>
                <c:pt idx="0">
                  <c:v>EHO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98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List1!$K$2:$K$9</c:f>
              <c:numCache>
                <c:formatCode>General</c:formatCode>
                <c:ptCount val="8"/>
                <c:pt idx="5">
                  <c:v>100</c:v>
                </c:pt>
              </c:numCache>
            </c:numRef>
          </c:val>
        </c:ser>
        <c:ser>
          <c:idx val="10"/>
          <c:order val="10"/>
          <c:tx>
            <c:strRef>
              <c:f>List1!$L$1</c:f>
              <c:strCache>
                <c:ptCount val="1"/>
                <c:pt idx="0">
                  <c:v>ETI II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8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List1!$L$2:$L$9</c:f>
              <c:numCache>
                <c:formatCode>General</c:formatCode>
                <c:ptCount val="8"/>
                <c:pt idx="6">
                  <c:v>112</c:v>
                </c:pt>
              </c:numCache>
            </c:numRef>
          </c:val>
        </c:ser>
        <c:ser>
          <c:idx val="11"/>
          <c:order val="11"/>
          <c:tx>
            <c:strRef>
              <c:f>List1!$M$1</c:f>
              <c:strCache>
                <c:ptCount val="1"/>
                <c:pt idx="0">
                  <c:v>EDĚ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List1!$M$2:$M$9</c:f>
              <c:numCache>
                <c:formatCode>General</c:formatCode>
                <c:ptCount val="8"/>
                <c:pt idx="6">
                  <c:v>400</c:v>
                </c:pt>
              </c:numCache>
            </c:numRef>
          </c:val>
        </c:ser>
        <c:ser>
          <c:idx val="12"/>
          <c:order val="12"/>
          <c:tx>
            <c:strRef>
              <c:f>List1!$N$1</c:f>
              <c:strCache>
                <c:ptCount val="1"/>
                <c:pt idx="0">
                  <c:v>Počerady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List1!$N$2:$N$9</c:f>
              <c:numCache>
                <c:formatCode>General</c:formatCode>
                <c:ptCount val="8"/>
                <c:pt idx="7">
                  <c:v>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100"/>
        <c:axId val="470403568"/>
        <c:axId val="385455216"/>
      </c:barChart>
      <c:catAx>
        <c:axId val="470403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597" b="0" i="0" u="none" strike="noStrike" baseline="0">
                    <a:solidFill>
                      <a:srgbClr val="333333"/>
                    </a:solidFill>
                    <a:latin typeface="Lucida Sans Unicode"/>
                    <a:ea typeface="Lucida Sans Unicode"/>
                    <a:cs typeface="Lucida Sans Unicode"/>
                  </a:defRPr>
                </a:pPr>
                <a:r>
                  <a:rPr lang="cs-CZ"/>
                  <a:t>Odstavovaný výkon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06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5455216"/>
        <c:crosses val="autoZero"/>
        <c:auto val="1"/>
        <c:lblAlgn val="ctr"/>
        <c:lblOffset val="100"/>
        <c:noMultiLvlLbl val="0"/>
      </c:catAx>
      <c:valAx>
        <c:axId val="385455216"/>
        <c:scaling>
          <c:orientation val="minMax"/>
          <c:max val="800"/>
        </c:scaling>
        <c:delete val="0"/>
        <c:axPos val="l"/>
        <c:majorGridlines>
          <c:spPr>
            <a:ln w="9506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397" b="0" i="0" u="none" strike="noStrike" baseline="0">
                    <a:solidFill>
                      <a:srgbClr val="333333"/>
                    </a:solidFill>
                    <a:latin typeface="Lucida Sans Unicode"/>
                    <a:ea typeface="Lucida Sans Unicode"/>
                    <a:cs typeface="Lucida Sans Unicode"/>
                  </a:defRPr>
                </a:pPr>
                <a:r>
                  <a:rPr lang="cs-CZ"/>
                  <a:t>MWel</a:t>
                </a:r>
              </a:p>
            </c:rich>
          </c:tx>
          <c:layout>
            <c:manualLayout>
              <c:xMode val="edge"/>
              <c:yMode val="edge"/>
              <c:x val="2.687125495108162E-2"/>
              <c:y val="0.3691649151830982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0403568"/>
        <c:crosses val="autoZero"/>
        <c:crossBetween val="between"/>
      </c:valAx>
      <c:spPr>
        <a:noFill/>
        <a:ln w="25351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9158756559392666"/>
          <c:y val="4.0849242059524248E-2"/>
          <c:w val="0.58090488556455577"/>
          <c:h val="0.722303424619486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rgbClr val="DA0000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Celkový pokles výkonu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6409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DA0000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Celkový pokles výkonu</c:v>
                </c:pt>
              </c:strCache>
            </c:strRef>
          </c:cat>
          <c:val>
            <c:numRef>
              <c:f>List1!$C$2</c:f>
              <c:numCache>
                <c:formatCode>General</c:formatCode>
                <c:ptCount val="1"/>
                <c:pt idx="0">
                  <c:v>800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A0000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Celkový pokles výkonu</c:v>
                </c:pt>
              </c:strCache>
            </c:strRef>
          </c:cat>
          <c:val>
            <c:numRef>
              <c:f>List1!$D$2</c:f>
              <c:numCache>
                <c:formatCode>General</c:formatCode>
                <c:ptCount val="1"/>
                <c:pt idx="0">
                  <c:v>512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DA0000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Celkový pokles výkonu</c:v>
                </c:pt>
              </c:strCache>
            </c:strRef>
          </c:cat>
          <c:val>
            <c:numRef>
              <c:f>List1!$E$2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DA0000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Celkový pokles výkonu</c:v>
                </c:pt>
              </c:strCache>
            </c:strRef>
          </c:cat>
          <c:val>
            <c:numRef>
              <c:f>List1!$F$2</c:f>
              <c:numCache>
                <c:formatCode>General</c:formatCode>
                <c:ptCount val="1"/>
                <c:pt idx="0">
                  <c:v>640</c:v>
                </c:pt>
              </c:numCache>
            </c:numRef>
          </c:val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A0000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Celkový pokles výkonu</c:v>
                </c:pt>
              </c:strCache>
            </c:strRef>
          </c:cat>
          <c:val>
            <c:numRef>
              <c:f>List1!$G$2</c:f>
              <c:numCache>
                <c:formatCode>General</c:formatCode>
                <c:ptCount val="1"/>
                <c:pt idx="0">
                  <c:v>110</c:v>
                </c:pt>
              </c:numCache>
            </c:numRef>
          </c:val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DA0000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Celkový pokles výkonu</c:v>
                </c:pt>
              </c:strCache>
            </c:strRef>
          </c:cat>
          <c:val>
            <c:numRef>
              <c:f>List1!$H$2</c:f>
              <c:numCache>
                <c:formatCode>General</c:formatCode>
                <c:ptCount val="1"/>
                <c:pt idx="0">
                  <c:v>683</c:v>
                </c:pt>
              </c:numCache>
            </c:numRef>
          </c:val>
        </c:ser>
        <c:ser>
          <c:idx val="7"/>
          <c:order val="7"/>
          <c:tx>
            <c:strRef>
              <c:f>List1!$I$1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DA0000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Celkový pokles výkonu</c:v>
                </c:pt>
              </c:strCache>
            </c:strRef>
          </c:cat>
          <c:val>
            <c:numRef>
              <c:f>List1!$I$2</c:f>
              <c:numCache>
                <c:formatCode>General</c:formatCode>
                <c:ptCount val="1"/>
                <c:pt idx="0">
                  <c:v>510</c:v>
                </c:pt>
              </c:numCache>
            </c:numRef>
          </c:val>
        </c:ser>
        <c:ser>
          <c:idx val="8"/>
          <c:order val="8"/>
          <c:tx>
            <c:strRef>
              <c:f>List1!$J$1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DA0000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Celkový pokles výkonu</c:v>
                </c:pt>
              </c:strCache>
            </c:strRef>
          </c:cat>
          <c:val>
            <c:numRef>
              <c:f>List1!$J$2</c:f>
              <c:numCache>
                <c:formatCode>General</c:formatCode>
                <c:ptCount val="1"/>
                <c:pt idx="0">
                  <c:v>650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100"/>
        <c:axId val="385454040"/>
        <c:axId val="474381080"/>
      </c:barChart>
      <c:catAx>
        <c:axId val="385454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4381080"/>
        <c:crosses val="autoZero"/>
        <c:auto val="1"/>
        <c:lblAlgn val="ctr"/>
        <c:lblOffset val="100"/>
        <c:noMultiLvlLbl val="0"/>
      </c:catAx>
      <c:valAx>
        <c:axId val="474381080"/>
        <c:scaling>
          <c:orientation val="minMax"/>
          <c:max val="110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397" b="0" i="0" u="none" strike="noStrike" baseline="0">
                    <a:solidFill>
                      <a:srgbClr val="333333"/>
                    </a:solidFill>
                    <a:latin typeface="Lucida Sans Unicode"/>
                    <a:ea typeface="Lucida Sans Unicode"/>
                    <a:cs typeface="Lucida Sans Unicode"/>
                  </a:defRPr>
                </a:pPr>
                <a:r>
                  <a:rPr lang="cs-CZ"/>
                  <a:t>MWel</a:t>
                </a:r>
              </a:p>
            </c:rich>
          </c:tx>
          <c:layout>
            <c:manualLayout>
              <c:xMode val="edge"/>
              <c:yMode val="edge"/>
              <c:x val="0"/>
              <c:y val="0.3974211198755693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5454040"/>
        <c:crosses val="autoZero"/>
        <c:crossBetween val="between"/>
      </c:valAx>
      <c:spPr>
        <a:noFill/>
        <a:ln w="25344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b="1" baseline="0">
                <a:solidFill>
                  <a:sysClr val="windowText" lastClr="000000"/>
                </a:solidFill>
              </a:rPr>
              <a:t>Výroba a prodej elektřiny v GWh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velký!$A$5</c:f>
              <c:strCache>
                <c:ptCount val="1"/>
                <c:pt idx="0">
                  <c:v>Výroba elektřiny - velké teplárenství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velký!$B$4:$U$4</c:f>
              <c:numCache>
                <c:formatCode>General</c:formatCode>
                <c:ptCount val="2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velký!$B$5:$U$5</c:f>
              <c:numCache>
                <c:formatCode>#\ ##0.0</c:formatCode>
                <c:ptCount val="20"/>
                <c:pt idx="0">
                  <c:v>9106.8000000000011</c:v>
                </c:pt>
                <c:pt idx="1">
                  <c:v>9674.9039999999986</c:v>
                </c:pt>
                <c:pt idx="2">
                  <c:v>10125.11</c:v>
                </c:pt>
                <c:pt idx="3">
                  <c:v>11842.882</c:v>
                </c:pt>
                <c:pt idx="4">
                  <c:v>14393.41</c:v>
                </c:pt>
                <c:pt idx="5">
                  <c:v>14655.379999999997</c:v>
                </c:pt>
                <c:pt idx="6">
                  <c:v>14620.220000000003</c:v>
                </c:pt>
                <c:pt idx="7">
                  <c:v>14698.749999999998</c:v>
                </c:pt>
                <c:pt idx="8">
                  <c:v>14758.079999999998</c:v>
                </c:pt>
                <c:pt idx="9">
                  <c:v>14881.579999999996</c:v>
                </c:pt>
                <c:pt idx="10">
                  <c:v>14207.780000000002</c:v>
                </c:pt>
                <c:pt idx="11">
                  <c:v>14225.279999999999</c:v>
                </c:pt>
                <c:pt idx="12">
                  <c:v>13877.519999999999</c:v>
                </c:pt>
                <c:pt idx="13">
                  <c:v>12827.579999999998</c:v>
                </c:pt>
                <c:pt idx="14">
                  <c:v>13004.1</c:v>
                </c:pt>
                <c:pt idx="15">
                  <c:v>13114.010000000002</c:v>
                </c:pt>
                <c:pt idx="16">
                  <c:v>12731.899999999998</c:v>
                </c:pt>
                <c:pt idx="17">
                  <c:v>12130.360000000002</c:v>
                </c:pt>
                <c:pt idx="18">
                  <c:v>11739.070000000002</c:v>
                </c:pt>
                <c:pt idx="19">
                  <c:v>11239.899999999998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velký!$A$6</c:f>
              <c:strCache>
                <c:ptCount val="1"/>
                <c:pt idx="0">
                  <c:v>Prodej elektřiny - velké teplárenství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velký!$B$4:$U$4</c:f>
              <c:numCache>
                <c:formatCode>General</c:formatCode>
                <c:ptCount val="2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velký!$B$6:$U$6</c:f>
              <c:numCache>
                <c:formatCode>#\ ##0.0</c:formatCode>
                <c:ptCount val="20"/>
                <c:pt idx="0">
                  <c:v>6743.2599999999993</c:v>
                </c:pt>
                <c:pt idx="1">
                  <c:v>7343.0739999999996</c:v>
                </c:pt>
                <c:pt idx="2">
                  <c:v>7694.5390000000007</c:v>
                </c:pt>
                <c:pt idx="3">
                  <c:v>9108.9619999999995</c:v>
                </c:pt>
                <c:pt idx="4">
                  <c:v>11441.58</c:v>
                </c:pt>
                <c:pt idx="5">
                  <c:v>11601.68</c:v>
                </c:pt>
                <c:pt idx="6">
                  <c:v>11514.500000000002</c:v>
                </c:pt>
                <c:pt idx="7">
                  <c:v>11519.299999999996</c:v>
                </c:pt>
                <c:pt idx="8">
                  <c:v>11613.29</c:v>
                </c:pt>
                <c:pt idx="9">
                  <c:v>12286.170000000002</c:v>
                </c:pt>
                <c:pt idx="10">
                  <c:v>11381.529999999999</c:v>
                </c:pt>
                <c:pt idx="11">
                  <c:v>10980.250000000002</c:v>
                </c:pt>
                <c:pt idx="12">
                  <c:v>10627.53</c:v>
                </c:pt>
                <c:pt idx="13">
                  <c:v>10002.01</c:v>
                </c:pt>
                <c:pt idx="14">
                  <c:v>10024.4</c:v>
                </c:pt>
                <c:pt idx="15">
                  <c:v>10145.48</c:v>
                </c:pt>
                <c:pt idx="16">
                  <c:v>9981.35</c:v>
                </c:pt>
                <c:pt idx="17">
                  <c:v>9586.92</c:v>
                </c:pt>
                <c:pt idx="18">
                  <c:v>9178.7599999999984</c:v>
                </c:pt>
                <c:pt idx="19">
                  <c:v>8688.2800000000025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8197880"/>
        <c:axId val="388195136"/>
      </c:lineChart>
      <c:catAx>
        <c:axId val="388197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8195136"/>
        <c:crosses val="autoZero"/>
        <c:auto val="1"/>
        <c:lblAlgn val="ctr"/>
        <c:lblOffset val="100"/>
        <c:noMultiLvlLbl val="0"/>
      </c:catAx>
      <c:valAx>
        <c:axId val="388195136"/>
        <c:scaling>
          <c:orientation val="minMax"/>
          <c:max val="1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8197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C457A86-1658-43EE-B2E6-DEF4170201C7}" type="datetimeFigureOut">
              <a:rPr lang="cs-CZ"/>
              <a:pPr>
                <a:defRPr/>
              </a:pPr>
              <a:t>24. 5. 2017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FFAFBA6-04DB-4130-A4CA-4B14982E10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29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Volný tvar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Volný tvar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Přímá spojovací čára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11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389FF25-44E0-4CA9-BB8C-A7C515EEB731}" type="datetimeFigureOut">
              <a:rPr lang="cs-CZ"/>
              <a:pPr>
                <a:defRPr/>
              </a:pPr>
              <a:t>24. 5. 2017</a:t>
            </a:fld>
            <a:endParaRPr lang="cs-CZ"/>
          </a:p>
        </p:txBody>
      </p:sp>
      <p:sp>
        <p:nvSpPr>
          <p:cNvPr id="12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983047-754D-4E32-BDA0-518630EE7F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63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F76D7-E39C-42F1-B271-833B98A03EA0}" type="datetimeFigureOut">
              <a:rPr lang="cs-CZ"/>
              <a:pPr>
                <a:defRPr/>
              </a:pPr>
              <a:t>24. 5. 2017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8FD10-E81C-4959-8F90-C5A1D03664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70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ECB39-FFDC-4CC8-BAD6-B5B73D283855}" type="datetimeFigureOut">
              <a:rPr lang="cs-CZ"/>
              <a:pPr>
                <a:defRPr/>
              </a:pPr>
              <a:t>24. 5. 2017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AA7B2-4E6E-4E98-B229-7767F7E3ED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38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CC5A6-7232-492E-AED1-3A2AD323839C}" type="datetimeFigureOut">
              <a:rPr lang="cs-CZ"/>
              <a:pPr>
                <a:defRPr/>
              </a:pPr>
              <a:t>24. 5. 2017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7B8A3-B560-4310-9E86-91F83EE8D4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87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vojitá šipka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vojitá šipka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015613-B6DD-4CD4-8B41-B0FD67B72805}" type="datetimeFigureOut">
              <a:rPr lang="cs-CZ"/>
              <a:pPr>
                <a:defRPr/>
              </a:pPr>
              <a:t>24. 5. 2017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6DF3E-A633-4684-9267-4C6EAC6F56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050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AC80F2-6464-48E4-A9D3-1F991F19BF75}" type="datetimeFigureOut">
              <a:rPr lang="cs-CZ"/>
              <a:pPr>
                <a:defRPr/>
              </a:pPr>
              <a:t>24. 5. 2017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FAADC-D47B-411C-8440-4E92DF2C2C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326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E1688B-CAF9-45B2-ABA7-88D5C4A96D2E}" type="datetimeFigureOut">
              <a:rPr lang="cs-CZ"/>
              <a:pPr>
                <a:defRPr/>
              </a:pPr>
              <a:t>24. 5. 2017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937DF-FA23-4A7E-9565-70C153AA27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358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79FC8A-01C4-40B4-9647-499BF85D0EEE}" type="datetimeFigureOut">
              <a:rPr lang="cs-CZ"/>
              <a:pPr>
                <a:defRPr/>
              </a:pPr>
              <a:t>24. 5. 2017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E20EE-05B5-47F5-B208-02E34D26FE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456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81DEF-2577-4550-9255-35E742DF6EB0}" type="datetimeFigureOut">
              <a:rPr lang="cs-CZ"/>
              <a:pPr>
                <a:defRPr/>
              </a:pPr>
              <a:t>24. 5. 2017</a:t>
            </a:fld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6900F-071B-4E3E-BC7C-87A2A555C0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54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253C1A-9E0B-4010-B93D-8ABDDA9BB811}" type="datetimeFigureOut">
              <a:rPr lang="cs-CZ"/>
              <a:pPr>
                <a:defRPr/>
              </a:pPr>
              <a:t>24. 5. 2017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461F5-57A8-4A43-809E-64C15544B7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063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Volný tvar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" name="Pravoúhlý trojúhelník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Přímá spojovací čára 1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vojitá šipka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Dvojitá šipka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FCAD7F-BF42-4298-938A-4402332730F9}" type="datetimeFigureOut">
              <a:rPr lang="cs-CZ"/>
              <a:pPr>
                <a:defRPr/>
              </a:pPr>
              <a:t>24. 5. 2017</a:t>
            </a:fld>
            <a:endParaRPr lang="cs-CZ"/>
          </a:p>
        </p:txBody>
      </p:sp>
      <p:sp>
        <p:nvSpPr>
          <p:cNvPr id="12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706A2-4539-407A-82CB-F511FF3F84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6756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7" name="Volný tvar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3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F76A637-3C41-4438-BA5E-FC429B5D8FCC}" type="datetimeFigureOut">
              <a:rPr lang="cs-CZ"/>
              <a:pPr>
                <a:defRPr/>
              </a:pPr>
              <a:t>24. 5. 2017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anose="020B0602030504020204" pitchFamily="34" charset="0"/>
              </a:defRPr>
            </a:lvl1pPr>
          </a:lstStyle>
          <a:p>
            <a:pPr>
              <a:defRPr/>
            </a:pPr>
            <a:fld id="{FF4331F0-955F-4673-8D41-AE5D85B13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13" r:id="rId1"/>
    <p:sldLayoutId id="2147486109" r:id="rId2"/>
    <p:sldLayoutId id="2147486114" r:id="rId3"/>
    <p:sldLayoutId id="2147486115" r:id="rId4"/>
    <p:sldLayoutId id="2147486116" r:id="rId5"/>
    <p:sldLayoutId id="2147486117" r:id="rId6"/>
    <p:sldLayoutId id="2147486110" r:id="rId7"/>
    <p:sldLayoutId id="2147486118" r:id="rId8"/>
    <p:sldLayoutId id="2147486119" r:id="rId9"/>
    <p:sldLayoutId id="2147486111" r:id="rId10"/>
    <p:sldLayoutId id="21474861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0"/>
            <a:ext cx="8136904" cy="266429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800" dirty="0" smtClean="0"/>
              <a:t>Nastal čas rozhodnutí. Potřebujeme dál uhelné elektrárny a teplárny?   </a:t>
            </a:r>
            <a:endParaRPr lang="cs-CZ" sz="2800" dirty="0"/>
          </a:p>
        </p:txBody>
      </p:sp>
      <p:sp>
        <p:nvSpPr>
          <p:cNvPr id="10243" name="Podnadpis 2"/>
          <p:cNvSpPr>
            <a:spLocks noGrp="1"/>
          </p:cNvSpPr>
          <p:nvPr>
            <p:ph type="subTitle" idx="1"/>
          </p:nvPr>
        </p:nvSpPr>
        <p:spPr>
          <a:xfrm>
            <a:off x="684213" y="3429000"/>
            <a:ext cx="8064500" cy="1512888"/>
          </a:xfrm>
        </p:spPr>
        <p:txBody>
          <a:bodyPr/>
          <a:lstStyle/>
          <a:p>
            <a:pPr marR="0" algn="ctr" eaLnBrk="1" hangingPunct="1"/>
            <a:r>
              <a:rPr lang="cs-CZ" altLang="cs-CZ" sz="2000" smtClean="0"/>
              <a:t>Vývojové  trendy výroby elektřiny v Evropě. Prodeje a „neprodeje“ našich uhelných elektráren, brzké odstavování dalších. Analýza možného kritického vývoje hnědouhelné energetiky  ČR.  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96838"/>
            <a:ext cx="200025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ovéPole 4"/>
          <p:cNvSpPr txBox="1">
            <a:spLocks noChangeArrowheads="1"/>
          </p:cNvSpPr>
          <p:nvPr/>
        </p:nvSpPr>
        <p:spPr bwMode="auto">
          <a:xfrm>
            <a:off x="5429250" y="5929313"/>
            <a:ext cx="30210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Autor  : Ing. Jan Vondráš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Datum: </a:t>
            </a:r>
            <a:r>
              <a:rPr lang="cs-CZ" altLang="cs-CZ" sz="1600"/>
              <a:t> květen  2017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Prezentace: Violino</a:t>
            </a:r>
          </a:p>
        </p:txBody>
      </p:sp>
      <p:sp>
        <p:nvSpPr>
          <p:cNvPr id="10246" name="TextovéPole 6"/>
          <p:cNvSpPr txBox="1">
            <a:spLocks noChangeArrowheads="1"/>
          </p:cNvSpPr>
          <p:nvPr/>
        </p:nvSpPr>
        <p:spPr bwMode="auto">
          <a:xfrm>
            <a:off x="285750" y="5357813"/>
            <a:ext cx="28543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/>
              <a:t>Invicta Bohemica, s.r.o.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/>
              <a:t>Senovážné náměstí 23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/>
              <a:t>Praha 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1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/>
              <a:t>Analytická a konzultantská společnost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/>
              <a:t>v oblasti energetiky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/>
              <a:t>Rok založení 1998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sah 1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25962"/>
          </a:xfrm>
        </p:spPr>
        <p:txBody>
          <a:bodyPr/>
          <a:lstStyle/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000" dirty="0" smtClean="0"/>
              <a:t>Změna instalovaných výkonů v 2013</a:t>
            </a:r>
            <a:endParaRPr lang="cs-CZ" sz="2000" dirty="0"/>
          </a:p>
        </p:txBody>
      </p:sp>
      <p:pic>
        <p:nvPicPr>
          <p:cNvPr id="19460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73238"/>
            <a:ext cx="6480175" cy="459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74638"/>
            <a:ext cx="153828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Nerentabilní výroba elektřiny z plynových </a:t>
            </a:r>
            <a:br>
              <a:rPr lang="cs-CZ" sz="1800" dirty="0"/>
            </a:br>
            <a:r>
              <a:rPr lang="cs-CZ" sz="1800" dirty="0"/>
              <a:t>elektráren- jejich uzavírání a „ turistika </a:t>
            </a:r>
            <a:r>
              <a:rPr lang="cs-CZ" sz="1800" dirty="0" smtClean="0"/>
              <a:t>                                          </a:t>
            </a:r>
            <a:r>
              <a:rPr lang="cs-CZ" sz="1800" dirty="0"/>
              <a:t/>
            </a:r>
            <a:br>
              <a:rPr lang="cs-CZ" sz="1800" dirty="0"/>
            </a:br>
            <a:r>
              <a:rPr lang="cs-CZ" sz="1800" dirty="0"/>
              <a:t>plynových turbín“ po světě. Výroba z </a:t>
            </a:r>
            <a:r>
              <a:rPr lang="cs-CZ" sz="1800" dirty="0" err="1"/>
              <a:t>hu</a:t>
            </a:r>
            <a:r>
              <a:rPr lang="cs-CZ" sz="1800" dirty="0"/>
              <a:t> jediná odolává</a:t>
            </a:r>
          </a:p>
        </p:txBody>
      </p:sp>
      <p:pic>
        <p:nvPicPr>
          <p:cNvPr id="5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6115" y="1633643"/>
            <a:ext cx="6111770" cy="4220952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65113"/>
            <a:ext cx="200025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712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000" dirty="0"/>
              <a:t>V případě odstavení jaderných elektráren</a:t>
            </a:r>
            <a:br>
              <a:rPr lang="cs-CZ" sz="2000" dirty="0"/>
            </a:br>
            <a:r>
              <a:rPr lang="cs-CZ" sz="2000" dirty="0"/>
              <a:t>vzniká systémové riziko chybějícího výkonu</a:t>
            </a:r>
            <a:r>
              <a:rPr lang="cs-CZ" sz="2000" dirty="0" smtClean="0"/>
              <a:t>.                            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1800" dirty="0"/>
              <a:t>Po demontáží a následné „turistice“ plynových </a:t>
            </a:r>
            <a:br>
              <a:rPr lang="cs-CZ" sz="1800" dirty="0"/>
            </a:br>
            <a:r>
              <a:rPr lang="cs-CZ" sz="1800" dirty="0"/>
              <a:t>turbín je </a:t>
            </a:r>
            <a:r>
              <a:rPr lang="cs-CZ" sz="1800" dirty="0" err="1"/>
              <a:t>hu</a:t>
            </a:r>
            <a:r>
              <a:rPr lang="cs-CZ" sz="1800" dirty="0"/>
              <a:t> a </a:t>
            </a:r>
            <a:r>
              <a:rPr lang="cs-CZ" sz="1800" dirty="0" err="1"/>
              <a:t>ču</a:t>
            </a:r>
            <a:r>
              <a:rPr lang="cs-CZ" sz="1800" dirty="0"/>
              <a:t> nahrazujícím zdrojem….</a:t>
            </a:r>
          </a:p>
        </p:txBody>
      </p:sp>
      <p:pic>
        <p:nvPicPr>
          <p:cNvPr id="4" name="Zástupný symbol pro obsah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89138"/>
            <a:ext cx="5975350" cy="396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74638"/>
            <a:ext cx="153828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400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89462"/>
          </a:xfrm>
        </p:spPr>
        <p:txBody>
          <a:bodyPr/>
          <a:lstStyle/>
          <a:p>
            <a:pPr marL="109537" indent="0">
              <a:buNone/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800" dirty="0" smtClean="0"/>
              <a:t>Bu</a:t>
            </a:r>
            <a:r>
              <a:rPr lang="cs-CZ" altLang="cs-CZ" sz="1600" dirty="0" smtClean="0"/>
              <a:t>de neustále pokračovat rozvoj OZE, zejména v Německu a další vytlačování výroby elektřiny z konvenčních zdrojů. Přechod OZE z pevných cen na aukce.</a:t>
            </a:r>
          </a:p>
          <a:p>
            <a:pPr>
              <a:defRPr/>
            </a:pPr>
            <a:r>
              <a:rPr lang="cs-CZ" altLang="cs-CZ" sz="1600" dirty="0"/>
              <a:t>V</a:t>
            </a:r>
            <a:r>
              <a:rPr lang="cs-CZ" altLang="cs-CZ" sz="1600" dirty="0" smtClean="0"/>
              <a:t>še nasvědčuje tomu, že bude definitivně odstraněna výroba v jaderných elektrárnách v Německu do konce roku 2022.</a:t>
            </a:r>
          </a:p>
          <a:p>
            <a:pPr>
              <a:defRPr/>
            </a:pPr>
            <a:r>
              <a:rPr lang="cs-CZ" altLang="cs-CZ" sz="1600" dirty="0" smtClean="0"/>
              <a:t>Vzhledem k poklesu ceny silové elektřiny také odstavení obrovského instalovaného výkonu plynových elektráren </a:t>
            </a:r>
          </a:p>
          <a:p>
            <a:pPr>
              <a:defRPr/>
            </a:pPr>
            <a:r>
              <a:rPr lang="cs-CZ" altLang="cs-CZ" sz="1600" dirty="0" smtClean="0"/>
              <a:t>Výroba elektřiny z hnědého uhlí je vedle jádra momentálně jediná alespoň částečně ekonomicky výhodná aktivita na straně </a:t>
            </a:r>
            <a:r>
              <a:rPr lang="cs-CZ" altLang="cs-CZ" sz="1600" dirty="0" err="1" smtClean="0"/>
              <a:t>generation</a:t>
            </a:r>
            <a:r>
              <a:rPr lang="cs-CZ" altLang="cs-CZ" sz="1600" dirty="0" smtClean="0"/>
              <a:t>.</a:t>
            </a:r>
          </a:p>
          <a:p>
            <a:pPr>
              <a:defRPr/>
            </a:pPr>
            <a:r>
              <a:rPr lang="cs-CZ" altLang="cs-CZ" sz="1600" dirty="0" smtClean="0"/>
              <a:t> Zjevně dodatečné pochopení, že base </a:t>
            </a:r>
            <a:r>
              <a:rPr lang="cs-CZ" altLang="cs-CZ" sz="1600" dirty="0" err="1" smtClean="0"/>
              <a:t>load</a:t>
            </a:r>
            <a:r>
              <a:rPr lang="cs-CZ" altLang="cs-CZ" sz="1600" dirty="0" smtClean="0"/>
              <a:t> nejde prozatím zajistit ani větrníky, ani </a:t>
            </a:r>
            <a:r>
              <a:rPr lang="cs-CZ" altLang="cs-CZ" sz="1600" dirty="0" err="1" smtClean="0"/>
              <a:t>fotovoltaikami</a:t>
            </a:r>
            <a:r>
              <a:rPr lang="cs-CZ" altLang="cs-CZ" sz="1600" dirty="0" smtClean="0"/>
              <a:t>- </a:t>
            </a:r>
            <a:r>
              <a:rPr lang="cs-CZ" altLang="cs-CZ" sz="1600" dirty="0" smtClean="0">
                <a:solidFill>
                  <a:srgbClr val="FF0000"/>
                </a:solidFill>
              </a:rPr>
              <a:t>TO NAVÍC PLNĚ UKÁZALA LETOŠNÍ STUDENÁ ZIMA…..</a:t>
            </a:r>
          </a:p>
          <a:p>
            <a:pPr>
              <a:defRPr/>
            </a:pPr>
            <a:r>
              <a:rPr lang="cs-CZ" altLang="cs-CZ" sz="1600" dirty="0" smtClean="0">
                <a:solidFill>
                  <a:srgbClr val="FF0000"/>
                </a:solidFill>
              </a:rPr>
              <a:t>NAHRADIT UHLÍ BEZ ZÁSADNÍHO TECHNOLOGICKÉHO PRŮLOMU ZATÍM NEJDE</a:t>
            </a:r>
          </a:p>
          <a:p>
            <a:pPr>
              <a:defRPr/>
            </a:pPr>
            <a:r>
              <a:rPr lang="cs-CZ" altLang="cs-CZ" sz="1600" dirty="0"/>
              <a:t>V</a:t>
            </a:r>
            <a:r>
              <a:rPr lang="cs-CZ" altLang="cs-CZ" sz="1600" dirty="0" smtClean="0"/>
              <a:t>ýstavba přenosových sítí je navíc výrazně zpožděna…</a:t>
            </a:r>
          </a:p>
          <a:p>
            <a:pPr>
              <a:defRPr/>
            </a:pPr>
            <a:endParaRPr lang="cs-CZ" altLang="cs-CZ" sz="1600" dirty="0"/>
          </a:p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cs-CZ" altLang="cs-CZ" sz="1600" dirty="0" smtClean="0"/>
              <a:t>	     </a:t>
            </a:r>
            <a:r>
              <a:rPr lang="cs-CZ" altLang="cs-CZ" sz="1600" b="1" dirty="0" smtClean="0">
                <a:solidFill>
                  <a:srgbClr val="FF0000"/>
                </a:solidFill>
              </a:rPr>
              <a:t>Proto nyní politické deklarace na udržení výroby z </a:t>
            </a:r>
            <a:r>
              <a:rPr lang="cs-CZ" altLang="cs-CZ" sz="1600" b="1" dirty="0" err="1" smtClean="0">
                <a:solidFill>
                  <a:srgbClr val="FF0000"/>
                </a:solidFill>
              </a:rPr>
              <a:t>hu</a:t>
            </a:r>
            <a:r>
              <a:rPr lang="cs-CZ" altLang="cs-CZ" sz="1600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 smtClean="0"/>
              <a:t>Co to všechno znamená?         </a:t>
            </a:r>
            <a:endParaRPr lang="cs-CZ" sz="2400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74638"/>
            <a:ext cx="200025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2800" dirty="0" smtClean="0"/>
              <a:t/>
            </a:r>
            <a:br>
              <a:rPr lang="cs-CZ" altLang="cs-CZ" sz="2800" dirty="0" smtClean="0"/>
            </a:br>
            <a:r>
              <a:rPr lang="cs-CZ" altLang="cs-CZ" sz="2800" dirty="0" smtClean="0"/>
              <a:t>Německo </a:t>
            </a:r>
            <a:r>
              <a:rPr lang="cs-CZ" altLang="cs-CZ" sz="2800" dirty="0"/>
              <a:t>- aktuální vývoj </a:t>
            </a:r>
            <a:r>
              <a:rPr lang="cs-CZ" altLang="cs-CZ" sz="2800" dirty="0" smtClean="0"/>
              <a:t/>
            </a:r>
            <a:br>
              <a:rPr lang="cs-CZ" altLang="cs-CZ" sz="2800" dirty="0" smtClean="0"/>
            </a:br>
            <a:r>
              <a:rPr lang="cs-CZ" altLang="cs-CZ" sz="2800" dirty="0" smtClean="0"/>
              <a:t>materiál </a:t>
            </a:r>
            <a:r>
              <a:rPr lang="cs-CZ" altLang="cs-CZ" sz="2800" dirty="0" err="1"/>
              <a:t>Platts</a:t>
            </a:r>
            <a:r>
              <a:rPr lang="cs-CZ" sz="2800" dirty="0">
                <a:solidFill>
                  <a:schemeClr val="bg1"/>
                </a:solidFill>
              </a:rPr>
              <a:t/>
            </a:r>
            <a:br>
              <a:rPr lang="cs-CZ" sz="2800" dirty="0">
                <a:solidFill>
                  <a:schemeClr val="bg1"/>
                </a:solidFill>
              </a:rPr>
            </a:br>
            <a:endParaRPr lang="cs-CZ" sz="2800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00025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555750"/>
            <a:ext cx="7305675" cy="438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sah 1"/>
          <p:cNvSpPr>
            <a:spLocks noGrp="1"/>
          </p:cNvSpPr>
          <p:nvPr>
            <p:ph idx="1"/>
          </p:nvPr>
        </p:nvSpPr>
        <p:spPr>
          <a:xfrm>
            <a:off x="457200" y="1444625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 sz="1600" dirty="0" smtClean="0"/>
              <a:t>Odhady investic ve výši 35 mld. eur spojených s posílením a výstavbou nových přenosových kapacit v celkové </a:t>
            </a:r>
            <a:r>
              <a:rPr lang="cs-CZ" altLang="cs-CZ" sz="1600" dirty="0" smtClean="0">
                <a:solidFill>
                  <a:srgbClr val="FF0000"/>
                </a:solidFill>
              </a:rPr>
              <a:t>délce 7000 km </a:t>
            </a:r>
            <a:r>
              <a:rPr lang="cs-CZ" altLang="cs-CZ" sz="1600" dirty="0" smtClean="0"/>
              <a:t>(poslední draft NEP 2025)</a:t>
            </a:r>
          </a:p>
          <a:p>
            <a:pPr lvl="1" eaLnBrk="1" hangingPunct="1">
              <a:spcBef>
                <a:spcPct val="0"/>
              </a:spcBef>
            </a:pPr>
            <a:r>
              <a:rPr lang="cs-CZ" altLang="cs-CZ" sz="1600" dirty="0" smtClean="0"/>
              <a:t>„Je třeba synchronizovat rozvoj sítí s rozvojem OZE“ (</a:t>
            </a:r>
            <a:r>
              <a:rPr lang="cs-CZ" altLang="cs-CZ" sz="1600" dirty="0" err="1" smtClean="0"/>
              <a:t>Jochen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Homann</a:t>
            </a:r>
            <a:r>
              <a:rPr lang="cs-CZ" altLang="cs-CZ" sz="1600" dirty="0" smtClean="0"/>
              <a:t>)</a:t>
            </a:r>
          </a:p>
          <a:p>
            <a:pPr lvl="1" eaLnBrk="1" hangingPunct="1">
              <a:spcBef>
                <a:spcPct val="0"/>
              </a:spcBef>
            </a:pPr>
            <a:r>
              <a:rPr lang="cs-CZ" altLang="cs-CZ" sz="1600" dirty="0" smtClean="0"/>
              <a:t>Náklady na </a:t>
            </a:r>
            <a:r>
              <a:rPr lang="cs-CZ" altLang="cs-CZ" sz="1600" dirty="0" err="1" smtClean="0"/>
              <a:t>redispatching</a:t>
            </a:r>
            <a:r>
              <a:rPr lang="cs-CZ" altLang="cs-CZ" sz="1600" dirty="0" smtClean="0"/>
              <a:t> ve výši </a:t>
            </a:r>
            <a:r>
              <a:rPr lang="cs-CZ" altLang="cs-CZ" sz="1600" dirty="0" smtClean="0">
                <a:solidFill>
                  <a:srgbClr val="FF0000"/>
                </a:solidFill>
              </a:rPr>
              <a:t>1 mld. eur v roce 2015</a:t>
            </a:r>
            <a:r>
              <a:rPr lang="cs-CZ" altLang="cs-CZ" sz="1600" dirty="0" smtClean="0"/>
              <a:t>, dle odhadů TSO by mohla být tato suma až 4 mld. eur v roce 2020</a:t>
            </a:r>
          </a:p>
          <a:p>
            <a:pPr lvl="1" eaLnBrk="1" hangingPunct="1">
              <a:spcBef>
                <a:spcPct val="0"/>
              </a:spcBef>
            </a:pPr>
            <a:endParaRPr lang="cs-CZ" altLang="cs-CZ" sz="1600" dirty="0" smtClean="0"/>
          </a:p>
          <a:p>
            <a:pPr eaLnBrk="1" hangingPunct="1"/>
            <a:r>
              <a:rPr lang="cs-CZ" altLang="cs-CZ" sz="1600" dirty="0" smtClean="0"/>
              <a:t>Vzhledem k problematickému veřejnoprávnímu projednávání (týká se zejména podzemních kabelových vedení) je zpoždění již nyní v přípravě tří koridorů (</a:t>
            </a:r>
            <a:r>
              <a:rPr lang="cs-CZ" altLang="cs-CZ" sz="1600" dirty="0" err="1" smtClean="0"/>
              <a:t>SuedLink</a:t>
            </a:r>
            <a:r>
              <a:rPr lang="cs-CZ" altLang="cs-CZ" sz="1600" dirty="0" smtClean="0"/>
              <a:t>, </a:t>
            </a:r>
            <a:r>
              <a:rPr lang="cs-CZ" altLang="cs-CZ" sz="1600" dirty="0" err="1" smtClean="0"/>
              <a:t>SuedOstLink</a:t>
            </a:r>
            <a:r>
              <a:rPr lang="cs-CZ" altLang="cs-CZ" sz="1600" dirty="0" smtClean="0"/>
              <a:t>, </a:t>
            </a:r>
            <a:r>
              <a:rPr lang="cs-CZ" altLang="cs-CZ" sz="1600" dirty="0" err="1" smtClean="0"/>
              <a:t>Ultranet</a:t>
            </a:r>
            <a:r>
              <a:rPr lang="cs-CZ" altLang="cs-CZ" sz="1600" dirty="0" smtClean="0"/>
              <a:t>) </a:t>
            </a:r>
            <a:r>
              <a:rPr lang="cs-CZ" altLang="cs-CZ" sz="1600" dirty="0" smtClean="0">
                <a:solidFill>
                  <a:srgbClr val="FF0000"/>
                </a:solidFill>
              </a:rPr>
              <a:t>cca 3 roky</a:t>
            </a:r>
          </a:p>
          <a:p>
            <a:pPr eaLnBrk="1" hangingPunct="1"/>
            <a:endParaRPr lang="cs-CZ" altLang="cs-CZ" sz="16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 sz="1600" dirty="0" smtClean="0"/>
              <a:t>Předpoklad plánovacího a povolovacího procesu plus následné výstavby cca 10 let!!</a:t>
            </a:r>
          </a:p>
          <a:p>
            <a:pPr lvl="1" eaLnBrk="1" hangingPunct="1">
              <a:spcBef>
                <a:spcPct val="0"/>
              </a:spcBef>
            </a:pPr>
            <a:endParaRPr lang="cs-CZ" altLang="cs-CZ" sz="1600" dirty="0" smtClean="0"/>
          </a:p>
          <a:p>
            <a:pPr lvl="1" eaLnBrk="1" hangingPunct="1">
              <a:spcBef>
                <a:spcPct val="0"/>
              </a:spcBef>
            </a:pPr>
            <a:r>
              <a:rPr lang="cs-CZ" altLang="cs-CZ" sz="1600" dirty="0" smtClean="0"/>
              <a:t>Dosud prezentované předpoklady uvedení do provozu již neplatí !!!</a:t>
            </a:r>
          </a:p>
          <a:p>
            <a:pPr lvl="2" eaLnBrk="1" hangingPunct="1"/>
            <a:r>
              <a:rPr lang="cs-CZ" altLang="cs-CZ" sz="1600" dirty="0" err="1" smtClean="0">
                <a:solidFill>
                  <a:srgbClr val="FF0000"/>
                </a:solidFill>
              </a:rPr>
              <a:t>Ultranet</a:t>
            </a:r>
            <a:r>
              <a:rPr lang="cs-CZ" altLang="cs-CZ" sz="1600" dirty="0" smtClean="0">
                <a:solidFill>
                  <a:srgbClr val="FF0000"/>
                </a:solidFill>
              </a:rPr>
              <a:t> – 2 části – severní </a:t>
            </a:r>
            <a:r>
              <a:rPr lang="cs-CZ" altLang="cs-CZ" sz="1600" dirty="0" err="1" smtClean="0">
                <a:solidFill>
                  <a:srgbClr val="FF0000"/>
                </a:solidFill>
              </a:rPr>
              <a:t>Osterath</a:t>
            </a:r>
            <a:r>
              <a:rPr lang="cs-CZ" altLang="cs-CZ" sz="1600" dirty="0" smtClean="0">
                <a:solidFill>
                  <a:srgbClr val="FF0000"/>
                </a:solidFill>
              </a:rPr>
              <a:t> – </a:t>
            </a:r>
            <a:r>
              <a:rPr lang="cs-CZ" altLang="cs-CZ" sz="1600" dirty="0" err="1" smtClean="0">
                <a:solidFill>
                  <a:srgbClr val="FF0000"/>
                </a:solidFill>
              </a:rPr>
              <a:t>Philipsburg</a:t>
            </a:r>
            <a:r>
              <a:rPr lang="cs-CZ" altLang="cs-CZ" sz="1600" dirty="0" smtClean="0">
                <a:solidFill>
                  <a:srgbClr val="FF0000"/>
                </a:solidFill>
              </a:rPr>
              <a:t> (2022) a jižní </a:t>
            </a:r>
            <a:r>
              <a:rPr lang="cs-CZ" altLang="cs-CZ" sz="1600" dirty="0" err="1" smtClean="0">
                <a:solidFill>
                  <a:srgbClr val="FF0000"/>
                </a:solidFill>
              </a:rPr>
              <a:t>Emden</a:t>
            </a:r>
            <a:r>
              <a:rPr lang="cs-CZ" altLang="cs-CZ" sz="1600" dirty="0" smtClean="0">
                <a:solidFill>
                  <a:srgbClr val="FF0000"/>
                </a:solidFill>
              </a:rPr>
              <a:t> – </a:t>
            </a:r>
            <a:r>
              <a:rPr lang="cs-CZ" altLang="cs-CZ" sz="1600" dirty="0" err="1" smtClean="0">
                <a:solidFill>
                  <a:srgbClr val="FF0000"/>
                </a:solidFill>
              </a:rPr>
              <a:t>Osterath</a:t>
            </a:r>
            <a:r>
              <a:rPr lang="cs-CZ" altLang="cs-CZ" sz="1600" dirty="0" smtClean="0">
                <a:solidFill>
                  <a:srgbClr val="FF0000"/>
                </a:solidFill>
              </a:rPr>
              <a:t> (2019), </a:t>
            </a:r>
            <a:r>
              <a:rPr lang="cs-CZ" altLang="cs-CZ" sz="1600" dirty="0" err="1" smtClean="0">
                <a:solidFill>
                  <a:srgbClr val="FF0000"/>
                </a:solidFill>
              </a:rPr>
              <a:t>SuedLink</a:t>
            </a:r>
            <a:r>
              <a:rPr lang="cs-CZ" altLang="cs-CZ" sz="1600" dirty="0" smtClean="0">
                <a:solidFill>
                  <a:srgbClr val="FF0000"/>
                </a:solidFill>
              </a:rPr>
              <a:t> – 2022, </a:t>
            </a:r>
            <a:r>
              <a:rPr lang="cs-CZ" altLang="cs-CZ" sz="1600" dirty="0" err="1" smtClean="0">
                <a:solidFill>
                  <a:srgbClr val="FF0000"/>
                </a:solidFill>
              </a:rPr>
              <a:t>SuedOstLink</a:t>
            </a:r>
            <a:r>
              <a:rPr lang="cs-CZ" altLang="cs-CZ" sz="1600" dirty="0" smtClean="0">
                <a:solidFill>
                  <a:srgbClr val="FF0000"/>
                </a:solidFill>
              </a:rPr>
              <a:t> – 2024 </a:t>
            </a:r>
          </a:p>
          <a:p>
            <a:endParaRPr lang="cs-CZ" alt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302141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altLang="cs-CZ" sz="2400" dirty="0" smtClean="0"/>
              <a:t>Německo - aktuální vývoj </a:t>
            </a:r>
            <a:br>
              <a:rPr lang="cs-CZ" altLang="cs-CZ" sz="2400" dirty="0" smtClean="0"/>
            </a:br>
            <a:r>
              <a:rPr lang="cs-CZ" altLang="cs-CZ" sz="2400" dirty="0" smtClean="0"/>
              <a:t>materiál </a:t>
            </a:r>
            <a:r>
              <a:rPr lang="cs-CZ" altLang="cs-CZ" sz="2400" dirty="0" err="1" smtClean="0"/>
              <a:t>Platts</a:t>
            </a:r>
            <a:r>
              <a:rPr lang="cs-CZ" altLang="cs-CZ" sz="2400" dirty="0" smtClean="0"/>
              <a:t>- pokračování</a:t>
            </a:r>
            <a:endParaRPr lang="cs-CZ" sz="2400" dirty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01625"/>
            <a:ext cx="200025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1400" b="1" dirty="0"/>
              <a:t>V současné době musí všechny velké zdroje splnit podmínky směrnice 2010/75/EU, o průmyslových emisích. U velkých zdrojů s příkonem nad 300 </a:t>
            </a:r>
            <a:r>
              <a:rPr lang="cs-CZ" sz="1400" b="1" dirty="0" err="1"/>
              <a:t>MWt</a:t>
            </a:r>
            <a:r>
              <a:rPr lang="cs-CZ" sz="1400" b="1" dirty="0"/>
              <a:t> se jedná o 200 mg/m3 SO2, 200 mg/m3 </a:t>
            </a:r>
            <a:r>
              <a:rPr lang="cs-CZ" sz="1400" b="1" dirty="0" err="1"/>
              <a:t>NOx</a:t>
            </a:r>
            <a:r>
              <a:rPr lang="cs-CZ" sz="1400" b="1" dirty="0"/>
              <a:t> a 20 mg/m3 TZL.</a:t>
            </a:r>
          </a:p>
          <a:p>
            <a:pPr>
              <a:defRPr/>
            </a:pPr>
            <a:endParaRPr lang="cs-CZ" sz="1400" b="1" dirty="0"/>
          </a:p>
          <a:p>
            <a:pPr>
              <a:defRPr/>
            </a:pPr>
            <a:r>
              <a:rPr lang="cs-CZ" sz="1400" b="1" dirty="0"/>
              <a:t>Dne 28.4. 2017 byly v rámci hlasování členských států  schváleny závěry o BAT pro velká spalovací zařízená nad 50 </a:t>
            </a:r>
            <a:r>
              <a:rPr lang="cs-CZ" sz="1400" b="1" dirty="0" err="1"/>
              <a:t>MWt</a:t>
            </a:r>
            <a:r>
              <a:rPr lang="cs-CZ" sz="1400" b="1" dirty="0"/>
              <a:t>, tzv. BATC LCP. Tyto jsou klíčovou a závaznou součástí retenčního dokumentu o BAT pro velká zařízení, tzv. LCP BREF.</a:t>
            </a:r>
          </a:p>
          <a:p>
            <a:pPr>
              <a:defRPr/>
            </a:pPr>
            <a:endParaRPr lang="cs-CZ" sz="1400" b="1" dirty="0"/>
          </a:p>
          <a:p>
            <a:pPr>
              <a:defRPr/>
            </a:pPr>
            <a:r>
              <a:rPr lang="cs-CZ" sz="1400" b="1" dirty="0"/>
              <a:t>Návrh byl schválen jen velmi těsnou většinou, blokační menšina se neutvořila a pouhých 0,14 % obyvatel EU. Státy BG, CZ, DE, FI, HU, PL, RO, SK hlasovaly, proti, což představovalo pouze 34,86% obyvatel EU…</a:t>
            </a:r>
          </a:p>
          <a:p>
            <a:pPr>
              <a:defRPr/>
            </a:pPr>
            <a:endParaRPr lang="cs-CZ" sz="1400" b="1" dirty="0"/>
          </a:p>
          <a:p>
            <a:pPr>
              <a:defRPr/>
            </a:pPr>
            <a:r>
              <a:rPr lang="cs-CZ" sz="1400" b="1" dirty="0"/>
              <a:t>Nyní bude následovat 2 měsíční lhůta dle čl. 78 IED, ve které se k dokumentu může vyjádřit Evropská rada nebo Evropský parlament. Pak bude následovat překlad a v cca září 2017 zveřejnění ve věstníku EU. </a:t>
            </a:r>
          </a:p>
          <a:p>
            <a:pPr>
              <a:defRPr/>
            </a:pPr>
            <a:endParaRPr lang="cs-CZ" sz="1400" b="1" dirty="0"/>
          </a:p>
          <a:p>
            <a:pPr>
              <a:defRPr/>
            </a:pPr>
            <a:r>
              <a:rPr lang="cs-CZ" sz="1400" b="1" dirty="0">
                <a:solidFill>
                  <a:srgbClr val="FF0000"/>
                </a:solidFill>
              </a:rPr>
              <a:t>Od vydání ve Věstníku začne běžet 4 letá lhůta, do kdy musí provozovatelé upravit svá</a:t>
            </a:r>
          </a:p>
          <a:p>
            <a:pPr marL="109537" indent="0">
              <a:buNone/>
              <a:defRPr/>
            </a:pPr>
            <a:r>
              <a:rPr lang="cs-CZ" sz="1400" b="1" dirty="0">
                <a:solidFill>
                  <a:srgbClr val="FF0000"/>
                </a:solidFill>
              </a:rPr>
              <a:t> integrovaná povolení do souladu s požadavky BATC LCP… Tedy dle článku 32 IED musí 	  splnit stávající limity do 30.6.2020 a nové limity do podzimu 2021!!!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Co se na nás valí z Evropy?? Ekologická legislativa je</a:t>
            </a:r>
            <a:br>
              <a:rPr lang="cs-CZ" sz="2000" dirty="0"/>
            </a:br>
            <a:r>
              <a:rPr lang="cs-CZ" sz="2000" dirty="0"/>
              <a:t>vzhledem k vyvolávaným investicím stále brutálnější..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0"/>
            <a:ext cx="200025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16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 sz="1600" dirty="0" smtClean="0"/>
          </a:p>
          <a:p>
            <a:pPr>
              <a:defRPr/>
            </a:pPr>
            <a:r>
              <a:rPr lang="cs-CZ" sz="1600" dirty="0" smtClean="0"/>
              <a:t>Zpřísnění </a:t>
            </a:r>
            <a:r>
              <a:rPr lang="cs-CZ" sz="1600" dirty="0"/>
              <a:t>emisních limitů SO2 ( pro velké zdroje 130 mg/m3)</a:t>
            </a:r>
          </a:p>
          <a:p>
            <a:pPr>
              <a:defRPr/>
            </a:pPr>
            <a:r>
              <a:rPr lang="cs-CZ" sz="1600" dirty="0"/>
              <a:t>Zpřísnění emisních limitů </a:t>
            </a:r>
            <a:r>
              <a:rPr lang="cs-CZ" sz="1600" dirty="0" err="1"/>
              <a:t>NOx</a:t>
            </a:r>
            <a:r>
              <a:rPr lang="cs-CZ" sz="1600" dirty="0"/>
              <a:t> ( 175 mg/m3) </a:t>
            </a:r>
          </a:p>
          <a:p>
            <a:pPr>
              <a:defRPr/>
            </a:pPr>
            <a:r>
              <a:rPr lang="cs-CZ" sz="1600" dirty="0"/>
              <a:t>Nové emisní limity pro látky, které nebyly doposud stanoveny – zejména HF, </a:t>
            </a:r>
            <a:r>
              <a:rPr lang="cs-CZ" sz="1600" dirty="0" err="1"/>
              <a:t>Hg</a:t>
            </a:r>
            <a:r>
              <a:rPr lang="cs-CZ" sz="1600" dirty="0"/>
              <a:t>, HCL</a:t>
            </a:r>
          </a:p>
          <a:p>
            <a:pPr>
              <a:defRPr/>
            </a:pPr>
            <a:r>
              <a:rPr lang="cs-CZ" sz="1600" dirty="0"/>
              <a:t>Zvyšují se tak stávající provozní náklady OPEX s dávkováním aditiv (denitrifikace, odsiřování) </a:t>
            </a:r>
          </a:p>
          <a:p>
            <a:pPr>
              <a:defRPr/>
            </a:pPr>
            <a:r>
              <a:rPr lang="cs-CZ" sz="1600" dirty="0"/>
              <a:t>Budou mít negativní dopady na omezení provozního režimu kotlů (čpavkový skluz)</a:t>
            </a:r>
          </a:p>
          <a:p>
            <a:pPr>
              <a:defRPr/>
            </a:pPr>
            <a:r>
              <a:rPr lang="cs-CZ" sz="1600" dirty="0"/>
              <a:t>Nové emisní limity budou většinou dosažitelné až při použití katalyzátoru s dalšími vyvolanými zásahy do kotle (teplotní okno 320 -420 </a:t>
            </a:r>
            <a:r>
              <a:rPr lang="en-US" sz="1600" baseline="30000" dirty="0" err="1"/>
              <a:t>o</a:t>
            </a:r>
            <a:r>
              <a:rPr lang="en-US" sz="1600" dirty="0" err="1"/>
              <a:t>C</a:t>
            </a:r>
            <a:r>
              <a:rPr lang="cs-CZ" sz="1600" dirty="0"/>
              <a:t> pro instalaci)</a:t>
            </a:r>
          </a:p>
          <a:p>
            <a:pPr>
              <a:defRPr/>
            </a:pPr>
            <a:r>
              <a:rPr lang="cs-CZ" sz="1600" dirty="0"/>
              <a:t>Nové vyvolané investice znehodnocují ekonomiku předchozích emisních opatření (CAPEX, OPEX – výměna a regenerace katalyzátorů)</a:t>
            </a:r>
          </a:p>
          <a:p>
            <a:pPr>
              <a:defRPr/>
            </a:pPr>
            <a:r>
              <a:rPr lang="cs-CZ" sz="1600" dirty="0"/>
              <a:t>Snížení životnosti (</a:t>
            </a:r>
            <a:r>
              <a:rPr lang="cs-CZ" sz="1600" dirty="0" err="1"/>
              <a:t>nárust</a:t>
            </a:r>
            <a:r>
              <a:rPr lang="cs-CZ" sz="1600" dirty="0"/>
              <a:t> koroze </a:t>
            </a:r>
            <a:r>
              <a:rPr lang="cs-CZ" sz="1600" dirty="0" err="1"/>
              <a:t>spalinovodů</a:t>
            </a:r>
            <a:r>
              <a:rPr lang="cs-CZ" sz="1600" dirty="0"/>
              <a:t>, </a:t>
            </a:r>
            <a:r>
              <a:rPr lang="cs-CZ" sz="1600" dirty="0" err="1"/>
              <a:t>Ljungstroemů</a:t>
            </a:r>
            <a:r>
              <a:rPr lang="cs-CZ" sz="1600" dirty="0"/>
              <a:t>)</a:t>
            </a:r>
          </a:p>
          <a:p>
            <a:pPr>
              <a:defRPr/>
            </a:pPr>
            <a:r>
              <a:rPr lang="cs-CZ" sz="1600" dirty="0"/>
              <a:t>Ne všechny druhy uhlí jsou vhodné pro nové technologie (popelnatost)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Co se na nás valí z Evropy?? Ekologická legislativa je</a:t>
            </a:r>
            <a:br>
              <a:rPr lang="cs-CZ" sz="1800" dirty="0"/>
            </a:br>
            <a:r>
              <a:rPr lang="cs-CZ" sz="1800" dirty="0"/>
              <a:t>vzhledem k vyvolávaným investicím stále brutálnější..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416" y="287859"/>
            <a:ext cx="200025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94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A  jak je to nyní u nás?</a:t>
            </a:r>
            <a:br>
              <a:rPr lang="cs-CZ" sz="2000" dirty="0" smtClean="0"/>
            </a:br>
            <a:r>
              <a:rPr lang="cs-CZ" sz="2000" dirty="0" smtClean="0"/>
              <a:t>Struktura instalovaného výkonu ČR						</a:t>
            </a:r>
            <a:endParaRPr lang="cs-CZ" sz="20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741" y="2603207"/>
            <a:ext cx="8229600" cy="2540832"/>
          </a:xfrm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877318"/>
              </p:ext>
            </p:extLst>
          </p:nvPr>
        </p:nvGraphicFramePr>
        <p:xfrm>
          <a:off x="1475656" y="1916831"/>
          <a:ext cx="5040560" cy="45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4310"/>
                <a:gridCol w="2386250"/>
              </a:tblGrid>
              <a:tr h="4571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               </a:t>
                      </a:r>
                      <a:endParaRPr lang="cs-CZ" sz="1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</a:rPr>
                        <a:t>        INSTALOVANÝ </a:t>
                      </a:r>
                      <a:r>
                        <a:rPr lang="cs-CZ" sz="1000" dirty="0">
                          <a:effectLst/>
                        </a:rPr>
                        <a:t>VÝKON 2016 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           </a:t>
                      </a:r>
                      <a:endParaRPr lang="cs-CZ" sz="1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</a:rPr>
                        <a:t>          NETTO </a:t>
                      </a:r>
                      <a:r>
                        <a:rPr lang="cs-CZ" sz="1000" dirty="0">
                          <a:effectLst/>
                        </a:rPr>
                        <a:t>VÝROBA 2016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2195736" y="5517232"/>
            <a:ext cx="4788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600" i="1" dirty="0">
                <a:ea typeface="Arial" panose="020B0604020202020204" pitchFamily="34" charset="0"/>
                <a:cs typeface="Times New Roman" panose="02020603050405020304" pitchFamily="18" charset="0"/>
              </a:rPr>
              <a:t>Struktura výroby a zdrojového mixu ES ČR v roce 2016; Zdroj: ERÚ, OTE</a:t>
            </a:r>
            <a:endParaRPr lang="cs-CZ" altLang="cs-CZ" sz="1600" dirty="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576" y="369159"/>
            <a:ext cx="200025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532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sah 1"/>
          <p:cNvSpPr>
            <a:spLocks noGrp="1"/>
          </p:cNvSpPr>
          <p:nvPr>
            <p:ph idx="1"/>
          </p:nvPr>
        </p:nvSpPr>
        <p:spPr>
          <a:xfrm>
            <a:off x="468313" y="1341438"/>
            <a:ext cx="8362950" cy="4900612"/>
          </a:xfrm>
        </p:spPr>
        <p:txBody>
          <a:bodyPr/>
          <a:lstStyle/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cs-CZ" altLang="cs-CZ" sz="1600" dirty="0"/>
              <a:t> </a:t>
            </a:r>
            <a:r>
              <a:rPr lang="cs-CZ" altLang="cs-CZ" sz="1600" dirty="0" smtClean="0"/>
              <a:t>   </a:t>
            </a:r>
            <a:r>
              <a:rPr lang="cs-CZ" altLang="cs-CZ" sz="1600" b="1" u="sng" dirty="0" smtClean="0">
                <a:solidFill>
                  <a:srgbClr val="FF0000"/>
                </a:solidFill>
              </a:rPr>
              <a:t>Výchozí pozice ČR -  hnědouhelné elektrárny:</a:t>
            </a:r>
          </a:p>
          <a:p>
            <a:pPr>
              <a:defRPr/>
            </a:pPr>
            <a:r>
              <a:rPr lang="cs-CZ" altLang="cs-CZ" sz="1400" dirty="0" smtClean="0"/>
              <a:t>Rekonstruované a ekologizované elektrárny ČEZ a.s.: </a:t>
            </a:r>
            <a:r>
              <a:rPr lang="cs-CZ" altLang="cs-CZ" sz="1400" b="1" dirty="0" smtClean="0">
                <a:solidFill>
                  <a:srgbClr val="FF0000"/>
                </a:solidFill>
              </a:rPr>
              <a:t>El </a:t>
            </a:r>
            <a:r>
              <a:rPr lang="cs-CZ" altLang="cs-CZ" sz="1400" b="1" dirty="0" err="1" smtClean="0">
                <a:solidFill>
                  <a:srgbClr val="FF0000"/>
                </a:solidFill>
              </a:rPr>
              <a:t>Prunéřov</a:t>
            </a:r>
            <a:r>
              <a:rPr lang="cs-CZ" altLang="cs-CZ" sz="1400" b="1" dirty="0" smtClean="0">
                <a:solidFill>
                  <a:srgbClr val="FF0000"/>
                </a:solidFill>
              </a:rPr>
              <a:t> II </a:t>
            </a:r>
            <a:r>
              <a:rPr lang="cs-CZ" altLang="cs-CZ" sz="1400" dirty="0" smtClean="0"/>
              <a:t>= 3 x 250 </a:t>
            </a:r>
            <a:r>
              <a:rPr lang="cs-CZ" altLang="cs-CZ" sz="1400" dirty="0" err="1" smtClean="0"/>
              <a:t>MWel</a:t>
            </a:r>
            <a:r>
              <a:rPr lang="cs-CZ" altLang="cs-CZ" sz="1400" dirty="0" smtClean="0"/>
              <a:t> a </a:t>
            </a:r>
            <a:r>
              <a:rPr lang="cs-CZ" altLang="cs-CZ" sz="1400" b="1" dirty="0" err="1" smtClean="0">
                <a:solidFill>
                  <a:srgbClr val="FF0000"/>
                </a:solidFill>
              </a:rPr>
              <a:t>El.Tušimice</a:t>
            </a:r>
            <a:r>
              <a:rPr lang="cs-CZ" altLang="cs-CZ" sz="1400" b="1" dirty="0" smtClean="0">
                <a:solidFill>
                  <a:srgbClr val="FF0000"/>
                </a:solidFill>
              </a:rPr>
              <a:t> II </a:t>
            </a:r>
            <a:r>
              <a:rPr lang="cs-CZ" altLang="cs-CZ" sz="1400" dirty="0" smtClean="0"/>
              <a:t>= 4 x 200 </a:t>
            </a:r>
            <a:r>
              <a:rPr lang="cs-CZ" altLang="cs-CZ" sz="1400" dirty="0" err="1" smtClean="0"/>
              <a:t>MWel</a:t>
            </a:r>
            <a:r>
              <a:rPr lang="cs-CZ" altLang="cs-CZ" sz="1400" dirty="0" smtClean="0"/>
              <a:t>. Obě elektrárny životnost do doby vytěžení DNT v SD a.s. tzn. do 2035-2036</a:t>
            </a:r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cs-CZ" altLang="cs-CZ" sz="1400" dirty="0" smtClean="0"/>
          </a:p>
          <a:p>
            <a:pPr>
              <a:defRPr/>
            </a:pPr>
            <a:r>
              <a:rPr lang="cs-CZ" altLang="cs-CZ" sz="1400" dirty="0" smtClean="0"/>
              <a:t>Možná také jednou dokončený nadkritický blok </a:t>
            </a:r>
            <a:r>
              <a:rPr lang="cs-CZ" altLang="cs-CZ" sz="1400" b="1" dirty="0" smtClean="0">
                <a:solidFill>
                  <a:srgbClr val="FF0000"/>
                </a:solidFill>
              </a:rPr>
              <a:t>El Ledvice </a:t>
            </a:r>
            <a:r>
              <a:rPr lang="cs-CZ" altLang="cs-CZ" sz="1400" dirty="0" smtClean="0">
                <a:solidFill>
                  <a:srgbClr val="FF0000"/>
                </a:solidFill>
              </a:rPr>
              <a:t>= </a:t>
            </a:r>
            <a:r>
              <a:rPr lang="cs-CZ" altLang="cs-CZ" sz="1400" dirty="0" smtClean="0"/>
              <a:t>660 </a:t>
            </a:r>
            <a:r>
              <a:rPr lang="cs-CZ" altLang="cs-CZ" sz="1400" dirty="0" err="1" smtClean="0"/>
              <a:t>MWel</a:t>
            </a:r>
            <a:r>
              <a:rPr lang="cs-CZ" altLang="cs-CZ" sz="1400" dirty="0" smtClean="0"/>
              <a:t>  (měl být dokončen 2013, pak 2014,2015,2016,2017 ??), dále fluidní zdroj </a:t>
            </a:r>
            <a:r>
              <a:rPr lang="cs-CZ" altLang="cs-CZ" sz="1400" b="1" dirty="0" smtClean="0">
                <a:solidFill>
                  <a:srgbClr val="FF0000"/>
                </a:solidFill>
              </a:rPr>
              <a:t>ELE III </a:t>
            </a:r>
            <a:r>
              <a:rPr lang="cs-CZ" altLang="cs-CZ" sz="1400" dirty="0" smtClean="0"/>
              <a:t>= 110MWel</a:t>
            </a:r>
          </a:p>
          <a:p>
            <a:pPr>
              <a:defRPr/>
            </a:pPr>
            <a:endParaRPr lang="cs-CZ" altLang="cs-CZ" sz="1400" dirty="0" smtClean="0"/>
          </a:p>
          <a:p>
            <a:pPr>
              <a:defRPr/>
            </a:pPr>
            <a:r>
              <a:rPr lang="cs-CZ" altLang="cs-CZ" sz="1400" dirty="0" smtClean="0"/>
              <a:t>V blízké době bude dokončena za obrovských investic ekologizace </a:t>
            </a:r>
            <a:r>
              <a:rPr lang="cs-CZ" altLang="cs-CZ" sz="1400" b="1" dirty="0" smtClean="0">
                <a:solidFill>
                  <a:srgbClr val="FF0000"/>
                </a:solidFill>
              </a:rPr>
              <a:t>Elektrárny Opatovice </a:t>
            </a:r>
            <a:r>
              <a:rPr lang="cs-CZ" altLang="cs-CZ" sz="1400" dirty="0" smtClean="0"/>
              <a:t>= 378 </a:t>
            </a:r>
            <a:r>
              <a:rPr lang="cs-CZ" altLang="cs-CZ" sz="1400" dirty="0" err="1" smtClean="0"/>
              <a:t>MWel</a:t>
            </a:r>
            <a:endParaRPr lang="cs-CZ" altLang="cs-CZ" sz="1400" dirty="0" smtClean="0"/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 smtClean="0"/>
              <a:t>Stejně tak probíhá postupná ekologizace </a:t>
            </a:r>
            <a:r>
              <a:rPr lang="cs-CZ" altLang="cs-CZ" sz="1400" b="1" dirty="0" err="1" smtClean="0">
                <a:solidFill>
                  <a:srgbClr val="FF0000"/>
                </a:solidFill>
              </a:rPr>
              <a:t>El.Chvaletice</a:t>
            </a:r>
            <a:r>
              <a:rPr lang="cs-CZ" altLang="cs-CZ" sz="1400" dirty="0" smtClean="0"/>
              <a:t> s instalovaným výkonem 820 </a:t>
            </a:r>
            <a:r>
              <a:rPr lang="cs-CZ" altLang="cs-CZ" sz="1400" dirty="0" err="1" smtClean="0"/>
              <a:t>MWel</a:t>
            </a:r>
            <a:r>
              <a:rPr lang="cs-CZ" altLang="cs-CZ" sz="1400" dirty="0" smtClean="0"/>
              <a:t>.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 smtClean="0"/>
              <a:t>Dalším významným zdrojem v procesu ekologizace je </a:t>
            </a:r>
            <a:r>
              <a:rPr lang="cs-CZ" altLang="cs-CZ" sz="1400" dirty="0"/>
              <a:t>E</a:t>
            </a:r>
            <a:r>
              <a:rPr lang="cs-CZ" altLang="cs-CZ" sz="1400" dirty="0" smtClean="0"/>
              <a:t>l. Mělník I - </a:t>
            </a:r>
            <a:r>
              <a:rPr lang="cs-CZ" altLang="cs-CZ" sz="1400" b="1" dirty="0" err="1" smtClean="0">
                <a:solidFill>
                  <a:srgbClr val="FF0000"/>
                </a:solidFill>
              </a:rPr>
              <a:t>Energotrans</a:t>
            </a:r>
            <a:r>
              <a:rPr lang="cs-CZ" altLang="cs-CZ" sz="1400" dirty="0" smtClean="0"/>
              <a:t> 4 x 60 </a:t>
            </a:r>
            <a:r>
              <a:rPr lang="cs-CZ" altLang="cs-CZ" sz="1400" dirty="0" err="1" smtClean="0"/>
              <a:t>MWel</a:t>
            </a:r>
            <a:r>
              <a:rPr lang="cs-CZ" altLang="cs-CZ" sz="1400" dirty="0" smtClean="0"/>
              <a:t>  provoz do konce kontraktu teplo pro Prahu, tzn. do 2036</a:t>
            </a:r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 smtClean="0"/>
              <a:t>Poslední velká </a:t>
            </a:r>
            <a:r>
              <a:rPr lang="cs-CZ" altLang="cs-CZ" sz="1400" dirty="0" err="1" smtClean="0"/>
              <a:t>hu</a:t>
            </a:r>
            <a:r>
              <a:rPr lang="cs-CZ" altLang="cs-CZ" sz="1400" dirty="0" smtClean="0"/>
              <a:t> elektrárna splňující přísné emisní limity na </a:t>
            </a:r>
            <a:r>
              <a:rPr lang="cs-CZ" altLang="cs-CZ" sz="1400" dirty="0" err="1" smtClean="0"/>
              <a:t>hu</a:t>
            </a:r>
            <a:r>
              <a:rPr lang="cs-CZ" altLang="cs-CZ" sz="1400" dirty="0" smtClean="0"/>
              <a:t> je </a:t>
            </a:r>
            <a:r>
              <a:rPr lang="cs-CZ" altLang="cs-CZ" sz="1400" b="1" dirty="0" smtClean="0">
                <a:solidFill>
                  <a:srgbClr val="FF0000"/>
                </a:solidFill>
              </a:rPr>
              <a:t>ALPIQ Kladno</a:t>
            </a:r>
          </a:p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cs-CZ" altLang="cs-CZ" sz="1400" b="1" dirty="0">
                <a:solidFill>
                  <a:srgbClr val="FF0000"/>
                </a:solidFill>
              </a:rPr>
              <a:t> </a:t>
            </a:r>
            <a:r>
              <a:rPr lang="cs-CZ" altLang="cs-CZ" sz="1400" b="1" dirty="0" smtClean="0">
                <a:solidFill>
                  <a:srgbClr val="FF0000"/>
                </a:solidFill>
              </a:rPr>
              <a:t>    </a:t>
            </a:r>
            <a:r>
              <a:rPr lang="cs-CZ" altLang="cs-CZ" sz="1400" b="1" dirty="0" smtClean="0"/>
              <a:t>=</a:t>
            </a:r>
            <a:r>
              <a:rPr lang="cs-CZ" altLang="cs-CZ" sz="1400" dirty="0" smtClean="0"/>
              <a:t>523 </a:t>
            </a:r>
            <a:r>
              <a:rPr lang="cs-CZ" altLang="cs-CZ" sz="1400" dirty="0" err="1" smtClean="0"/>
              <a:t>MWel</a:t>
            </a:r>
            <a:endParaRPr lang="cs-CZ" altLang="cs-CZ" sz="1400" dirty="0"/>
          </a:p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cs-CZ" altLang="cs-CZ" sz="1400" dirty="0" smtClean="0"/>
              <a:t>                         pak už jen v podstatě regionální teplárny s omezeným výkonem připojené </a:t>
            </a:r>
          </a:p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cs-CZ" altLang="cs-CZ" sz="1400" dirty="0"/>
              <a:t> </a:t>
            </a:r>
            <a:r>
              <a:rPr lang="cs-CZ" altLang="cs-CZ" sz="1400" dirty="0" smtClean="0"/>
              <a:t>                                                  do distribuční soustavy</a:t>
            </a:r>
          </a:p>
          <a:p>
            <a:pPr>
              <a:defRPr/>
            </a:pPr>
            <a:endParaRPr lang="cs-CZ" altLang="cs-CZ" sz="1600" dirty="0"/>
          </a:p>
          <a:p>
            <a:pPr lvl="1">
              <a:defRPr/>
            </a:pPr>
            <a:endParaRPr lang="cs-CZ" altLang="cs-CZ" sz="1200" dirty="0" smtClean="0"/>
          </a:p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cs-CZ" altLang="cs-CZ" sz="1600" dirty="0"/>
              <a:t> </a:t>
            </a:r>
            <a:r>
              <a:rPr lang="cs-CZ" altLang="cs-CZ" sz="1600" dirty="0" smtClean="0"/>
              <a:t>     </a:t>
            </a:r>
          </a:p>
          <a:p>
            <a:pPr>
              <a:defRPr/>
            </a:pPr>
            <a:endParaRPr lang="cs-CZ" altLang="cs-CZ" sz="1600" dirty="0" smtClean="0"/>
          </a:p>
          <a:p>
            <a:pPr>
              <a:defRPr/>
            </a:pPr>
            <a:endParaRPr lang="cs-CZ" altLang="cs-CZ" sz="1600" dirty="0" smtClean="0"/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cs-CZ" altLang="cs-CZ" sz="1600" dirty="0" smtClean="0"/>
          </a:p>
          <a:p>
            <a:pPr>
              <a:defRPr/>
            </a:pPr>
            <a:endParaRPr lang="cs-CZ" altLang="cs-CZ" sz="1600" dirty="0" smtClean="0"/>
          </a:p>
          <a:p>
            <a:pPr>
              <a:defRPr/>
            </a:pPr>
            <a:r>
              <a:rPr lang="cs-CZ" altLang="cs-CZ" sz="1600" dirty="0" smtClean="0"/>
              <a:t>Díky nejistotě s další výstavbou jaderných bloků bude nutno přehodnotit stávající ASEK  a posílit= prodloužit životnost stávajících </a:t>
            </a:r>
            <a:r>
              <a:rPr lang="cs-CZ" altLang="cs-CZ" sz="1600" dirty="0" err="1" smtClean="0"/>
              <a:t>hu</a:t>
            </a:r>
            <a:r>
              <a:rPr lang="cs-CZ" altLang="cs-CZ" sz="1600" dirty="0" smtClean="0"/>
              <a:t> zdrojů.</a:t>
            </a:r>
            <a:endParaRPr lang="cs-CZ" altLang="cs-CZ" sz="160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cs-CZ" altLang="cs-CZ" sz="1600" dirty="0" smtClean="0"/>
          </a:p>
          <a:p>
            <a:pPr>
              <a:defRPr/>
            </a:pPr>
            <a:endParaRPr lang="cs-CZ" altLang="cs-CZ" sz="16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26615" y="188640"/>
            <a:ext cx="8196238" cy="110002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1800" dirty="0" smtClean="0">
                <a:solidFill>
                  <a:srgbClr val="FF0000"/>
                </a:solidFill>
              </a:rPr>
              <a:t>A jak to tedy bude v ČR?? 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Německo</a:t>
            </a:r>
            <a:r>
              <a:rPr lang="cs-CZ" sz="1800" dirty="0"/>
              <a:t> </a:t>
            </a:r>
            <a:r>
              <a:rPr lang="cs-CZ" sz="1800" dirty="0" smtClean="0"/>
              <a:t>nás ovlivňuje zásadně a u něj uhlí ještě zjevně dlouho</a:t>
            </a:r>
            <a:br>
              <a:rPr lang="cs-CZ" sz="1800" dirty="0" smtClean="0"/>
            </a:br>
            <a:r>
              <a:rPr lang="cs-CZ" sz="1800" dirty="0" smtClean="0"/>
              <a:t>pilířem výroby bude- viz. v 2015 nákup dolů a elektráren</a:t>
            </a:r>
            <a:br>
              <a:rPr lang="cs-CZ" sz="1800" dirty="0" smtClean="0"/>
            </a:br>
            <a:r>
              <a:rPr lang="cs-CZ" sz="1800" dirty="0" err="1" smtClean="0"/>
              <a:t>Vattenfallu</a:t>
            </a:r>
            <a:r>
              <a:rPr lang="cs-CZ" sz="1800" dirty="0"/>
              <a:t> </a:t>
            </a:r>
            <a:r>
              <a:rPr lang="cs-CZ" sz="1800" dirty="0" smtClean="0"/>
              <a:t>skupinou EPH….. </a:t>
            </a:r>
            <a:endParaRPr lang="cs-CZ" sz="1800" dirty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200025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400" smtClean="0"/>
              <a:t>Zpracováváme od roku 1998</a:t>
            </a:r>
          </a:p>
          <a:p>
            <a:pPr eaLnBrk="1" hangingPunct="1"/>
            <a:r>
              <a:rPr lang="cs-CZ" altLang="cs-CZ" sz="2400" smtClean="0"/>
              <a:t>Analýzy energetického komplexu  ČR  a SR</a:t>
            </a:r>
          </a:p>
          <a:p>
            <a:pPr eaLnBrk="1" hangingPunct="1"/>
            <a:r>
              <a:rPr lang="cs-CZ" altLang="cs-CZ" sz="2400" smtClean="0"/>
              <a:t>Studie Rozhodující výrobci a distributoři energií ČR  a SR (vydávána každoročně).</a:t>
            </a:r>
          </a:p>
          <a:p>
            <a:pPr eaLnBrk="1" hangingPunct="1"/>
            <a:r>
              <a:rPr lang="cs-CZ" altLang="cs-CZ" sz="2400" smtClean="0"/>
              <a:t>Studie Regionální  výrobci  distributoři energií ČR a SR (vydávána každý lichý rok).</a:t>
            </a:r>
          </a:p>
          <a:p>
            <a:pPr eaLnBrk="1" hangingPunct="1"/>
            <a:r>
              <a:rPr lang="cs-CZ" altLang="cs-CZ" sz="2400" smtClean="0"/>
              <a:t>Studie tzv. Balkánské energetiky (2006, další vydání 2009.</a:t>
            </a:r>
          </a:p>
          <a:p>
            <a:pPr eaLnBrk="1" hangingPunct="1"/>
            <a:r>
              <a:rPr lang="cs-CZ" altLang="cs-CZ" sz="2400" smtClean="0"/>
              <a:t>Řada analýz z oblasti další dostupnosti hnědého uhlí a dřevní biomasy pro teplárenství a závodní energetiky.</a:t>
            </a:r>
          </a:p>
          <a:p>
            <a:endParaRPr lang="cs-CZ" altLang="cs-CZ" smtClean="0"/>
          </a:p>
          <a:p>
            <a:endParaRPr lang="cs-CZ" altLang="cs-CZ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 smtClean="0"/>
              <a:t>Hlavní projekty</a:t>
            </a:r>
            <a:endParaRPr lang="cs-CZ" sz="3600" dirty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84163"/>
            <a:ext cx="200025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/>
              <a:t>A jak to tedy bude v ČR?? </a:t>
            </a:r>
            <a:r>
              <a:rPr lang="cs-CZ" sz="2400" dirty="0" smtClean="0"/>
              <a:t>– zjevně zatím </a:t>
            </a:r>
            <a:br>
              <a:rPr lang="cs-CZ" sz="2400" dirty="0" smtClean="0"/>
            </a:br>
            <a:r>
              <a:rPr lang="cs-CZ" sz="2400" dirty="0" smtClean="0"/>
              <a:t>poněkud jinak než v Německu….</a:t>
            </a:r>
            <a:endParaRPr lang="cs-CZ" sz="2400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65113"/>
            <a:ext cx="200025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1600" dirty="0" smtClean="0"/>
              <a:t>Žádný nový významný konvenční zdroj v nejbližším desetiletí </a:t>
            </a:r>
            <a:r>
              <a:rPr lang="cs-CZ" sz="1600" dirty="0" smtClean="0">
                <a:solidFill>
                  <a:srgbClr val="FF0000"/>
                </a:solidFill>
              </a:rPr>
              <a:t>POSTAVEN NEBUDE-</a:t>
            </a:r>
            <a:r>
              <a:rPr lang="cs-CZ" sz="1600" dirty="0" err="1" smtClean="0"/>
              <a:t>ekomicky</a:t>
            </a:r>
            <a:r>
              <a:rPr lang="cs-CZ" sz="1600" dirty="0" smtClean="0"/>
              <a:t> za současných cen neřešitelné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 smtClean="0">
                <a:solidFill>
                  <a:srgbClr val="FF0000"/>
                </a:solidFill>
              </a:rPr>
              <a:t>Zato intenzivně odstavujeme: </a:t>
            </a:r>
          </a:p>
          <a:p>
            <a:pPr>
              <a:defRPr/>
            </a:pPr>
            <a:r>
              <a:rPr lang="cs-CZ" sz="1600" dirty="0" smtClean="0"/>
              <a:t>v  2016 El. Ledvice II (220 </a:t>
            </a:r>
            <a:r>
              <a:rPr lang="cs-CZ" sz="1600" dirty="0" err="1" smtClean="0"/>
              <a:t>MWel</a:t>
            </a:r>
            <a:r>
              <a:rPr lang="cs-CZ" sz="1600" dirty="0" smtClean="0"/>
              <a:t>), EPRU II (430 </a:t>
            </a:r>
            <a:r>
              <a:rPr lang="cs-CZ" sz="1600" dirty="0" err="1" smtClean="0"/>
              <a:t>MWel</a:t>
            </a:r>
            <a:r>
              <a:rPr lang="cs-CZ" sz="1600" dirty="0" smtClean="0"/>
              <a:t>)</a:t>
            </a:r>
          </a:p>
          <a:p>
            <a:pPr>
              <a:defRPr/>
            </a:pPr>
            <a:r>
              <a:rPr lang="cs-CZ" sz="1600" dirty="0"/>
              <a:t>v</a:t>
            </a:r>
            <a:r>
              <a:rPr lang="cs-CZ" sz="1600" dirty="0" smtClean="0"/>
              <a:t> 2017 El. Dětmarovice (400 </a:t>
            </a:r>
            <a:r>
              <a:rPr lang="cs-CZ" sz="1600" dirty="0" err="1" smtClean="0"/>
              <a:t>MWel</a:t>
            </a:r>
            <a:r>
              <a:rPr lang="cs-CZ" sz="1600" dirty="0" smtClean="0"/>
              <a:t>), </a:t>
            </a:r>
            <a:r>
              <a:rPr lang="cs-CZ" sz="1600" dirty="0" err="1" smtClean="0"/>
              <a:t>El.Mělník</a:t>
            </a:r>
            <a:r>
              <a:rPr lang="cs-CZ" sz="1600" dirty="0" smtClean="0"/>
              <a:t> II ( 110 </a:t>
            </a:r>
            <a:r>
              <a:rPr lang="cs-CZ" sz="1600" dirty="0" err="1" smtClean="0"/>
              <a:t>MWel</a:t>
            </a:r>
            <a:r>
              <a:rPr lang="cs-CZ" sz="1600" dirty="0" smtClean="0"/>
              <a:t>)</a:t>
            </a:r>
          </a:p>
          <a:p>
            <a:pPr>
              <a:defRPr/>
            </a:pPr>
            <a:r>
              <a:rPr lang="cs-CZ" sz="1600" dirty="0" smtClean="0"/>
              <a:t>Do poloviny 2018 El. Mělník III (500 </a:t>
            </a:r>
            <a:r>
              <a:rPr lang="cs-CZ" sz="1600" dirty="0" err="1" smtClean="0"/>
              <a:t>MWel</a:t>
            </a:r>
            <a:r>
              <a:rPr lang="cs-CZ" sz="1600" dirty="0" smtClean="0"/>
              <a:t>.). ETI 1 (183 </a:t>
            </a:r>
            <a:r>
              <a:rPr lang="cs-CZ" sz="1600" dirty="0" err="1" smtClean="0"/>
              <a:t>MWel</a:t>
            </a:r>
            <a:r>
              <a:rPr lang="cs-CZ" sz="1600" dirty="0" smtClean="0"/>
              <a:t>)</a:t>
            </a:r>
          </a:p>
          <a:p>
            <a:pPr>
              <a:defRPr/>
            </a:pPr>
            <a:r>
              <a:rPr lang="cs-CZ" sz="1600" dirty="0"/>
              <a:t>n</a:t>
            </a:r>
            <a:r>
              <a:rPr lang="cs-CZ" sz="1600" dirty="0" smtClean="0"/>
              <a:t>a konci 2019 El. Mělník II (110 </a:t>
            </a:r>
            <a:r>
              <a:rPr lang="cs-CZ" sz="1600" dirty="0" err="1" smtClean="0"/>
              <a:t>MWel</a:t>
            </a:r>
            <a:r>
              <a:rPr lang="cs-CZ" sz="1600" dirty="0" smtClean="0"/>
              <a:t>),</a:t>
            </a:r>
          </a:p>
          <a:p>
            <a:pPr>
              <a:defRPr/>
            </a:pPr>
            <a:r>
              <a:rPr lang="cs-CZ" sz="1600" dirty="0"/>
              <a:t>d</a:t>
            </a:r>
            <a:r>
              <a:rPr lang="cs-CZ" sz="1600" dirty="0" smtClean="0"/>
              <a:t>o poloviny 2020  EPRU I ( 4 x 110 </a:t>
            </a:r>
            <a:r>
              <a:rPr lang="cs-CZ" sz="1600" dirty="0" err="1" smtClean="0"/>
              <a:t>MWel</a:t>
            </a:r>
            <a:r>
              <a:rPr lang="cs-CZ" sz="1600" dirty="0" smtClean="0"/>
              <a:t>), El. </a:t>
            </a:r>
            <a:r>
              <a:rPr lang="cs-CZ" sz="1600" dirty="0" err="1" smtClean="0"/>
              <a:t>Počerady</a:t>
            </a:r>
            <a:r>
              <a:rPr lang="cs-CZ" sz="1600" dirty="0" smtClean="0"/>
              <a:t> (1 x 200 </a:t>
            </a:r>
            <a:r>
              <a:rPr lang="cs-CZ" sz="1600" dirty="0" err="1" smtClean="0"/>
              <a:t>MWel</a:t>
            </a:r>
            <a:r>
              <a:rPr lang="cs-CZ" sz="1600" dirty="0" smtClean="0"/>
              <a:t>)</a:t>
            </a:r>
          </a:p>
          <a:p>
            <a:pPr>
              <a:defRPr/>
            </a:pPr>
            <a:r>
              <a:rPr lang="cs-CZ" sz="1600" smtClean="0"/>
              <a:t>do konce </a:t>
            </a:r>
            <a:r>
              <a:rPr lang="cs-CZ" sz="1600" dirty="0" smtClean="0"/>
              <a:t>2021 El. Hodonín 1 x 100 </a:t>
            </a:r>
            <a:r>
              <a:rPr lang="cs-CZ" sz="1600" dirty="0" err="1" smtClean="0"/>
              <a:t>MWel</a:t>
            </a:r>
            <a:endParaRPr lang="cs-CZ" sz="1600" dirty="0" smtClean="0"/>
          </a:p>
          <a:p>
            <a:pPr>
              <a:defRPr/>
            </a:pPr>
            <a:r>
              <a:rPr lang="cs-CZ" sz="1600" dirty="0"/>
              <a:t>v</a:t>
            </a:r>
            <a:r>
              <a:rPr lang="cs-CZ" sz="1600" dirty="0" smtClean="0"/>
              <a:t> 2022 El. ETI 2 ( 112 </a:t>
            </a:r>
            <a:r>
              <a:rPr lang="cs-CZ" sz="1600" dirty="0" err="1" smtClean="0"/>
              <a:t>MWel</a:t>
            </a:r>
            <a:r>
              <a:rPr lang="cs-CZ" sz="1600" dirty="0" smtClean="0"/>
              <a:t>), El Dětmarovice ( 400 </a:t>
            </a:r>
            <a:r>
              <a:rPr lang="cs-CZ" sz="1600" dirty="0" err="1" smtClean="0"/>
              <a:t>MWEl</a:t>
            </a:r>
            <a:r>
              <a:rPr lang="cs-CZ" sz="1600" dirty="0" smtClean="0"/>
              <a:t>)</a:t>
            </a:r>
          </a:p>
          <a:p>
            <a:pPr>
              <a:defRPr/>
            </a:pPr>
            <a:r>
              <a:rPr lang="cs-CZ" sz="1600" dirty="0"/>
              <a:t>v</a:t>
            </a:r>
            <a:r>
              <a:rPr lang="cs-CZ" sz="1600" dirty="0" smtClean="0"/>
              <a:t> 2023 Při „</a:t>
            </a:r>
            <a:r>
              <a:rPr lang="cs-CZ" sz="1600" dirty="0" err="1" smtClean="0"/>
              <a:t>neprodeji</a:t>
            </a:r>
            <a:r>
              <a:rPr lang="cs-CZ" sz="1600" dirty="0" smtClean="0"/>
              <a:t>“  Czech </a:t>
            </a:r>
            <a:r>
              <a:rPr lang="cs-CZ" sz="1600" dirty="0" err="1" smtClean="0"/>
              <a:t>Coal</a:t>
            </a:r>
            <a:r>
              <a:rPr lang="cs-CZ" sz="1600" dirty="0" smtClean="0"/>
              <a:t> Group El. </a:t>
            </a:r>
            <a:r>
              <a:rPr lang="cs-CZ" sz="1600" dirty="0" err="1" smtClean="0"/>
              <a:t>Počerady</a:t>
            </a:r>
            <a:r>
              <a:rPr lang="cs-CZ" sz="1600" dirty="0" smtClean="0"/>
              <a:t> (800 </a:t>
            </a:r>
            <a:r>
              <a:rPr lang="cs-CZ" sz="1600" dirty="0" err="1" smtClean="0"/>
              <a:t>MWel</a:t>
            </a:r>
            <a:r>
              <a:rPr lang="cs-CZ" sz="1600" dirty="0" smtClean="0"/>
              <a:t>)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 smtClean="0">
                <a:solidFill>
                  <a:srgbClr val="FF0000"/>
                </a:solidFill>
              </a:rPr>
              <a:t>Dále nemáme zatím tzv. „teplé uhlí“ po ukončení těžby na ČSA od 2024 pro: </a:t>
            </a:r>
          </a:p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cs-CZ" sz="1600" dirty="0" smtClean="0">
                <a:solidFill>
                  <a:srgbClr val="FF0000"/>
                </a:solidFill>
              </a:rPr>
              <a:t>Energetiku Unipetrol, Teplárnu Trmice, TOT, TST, En. Spolana a další teplárny..</a:t>
            </a:r>
          </a:p>
          <a:p>
            <a:pPr>
              <a:defRPr/>
            </a:pPr>
            <a:endParaRPr lang="cs-CZ" sz="1600" dirty="0" smtClean="0"/>
          </a:p>
          <a:p>
            <a:pPr>
              <a:defRPr/>
            </a:pPr>
            <a:endParaRPr lang="cs-CZ" sz="1600" dirty="0" smtClean="0"/>
          </a:p>
          <a:p>
            <a:pPr>
              <a:defRPr/>
            </a:pPr>
            <a:endParaRPr lang="cs-CZ" sz="1600" dirty="0"/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65113"/>
            <a:ext cx="200025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Graf 22"/>
          <p:cNvGraphicFramePr/>
          <p:nvPr>
            <p:extLst>
              <p:ext uri="{D42A27DB-BD31-4B8C-83A1-F6EECF244321}">
                <p14:modId xmlns:p14="http://schemas.microsoft.com/office/powerpoint/2010/main" val="1889221227"/>
              </p:ext>
            </p:extLst>
          </p:nvPr>
        </p:nvGraphicFramePr>
        <p:xfrm>
          <a:off x="7270750" y="1203325"/>
          <a:ext cx="1811338" cy="46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jak to tedy bude v ČR?? 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zjevně zatím </a:t>
            </a:r>
            <a:b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poněkud jinak než v Německu….</a:t>
            </a:r>
            <a:endParaRPr lang="cs-CZ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417888" y="5876925"/>
            <a:ext cx="5759450" cy="652463"/>
          </a:xfrm>
        </p:spPr>
        <p:txBody>
          <a:bodyPr/>
          <a:lstStyle/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cs-CZ" sz="1600" dirty="0" smtClean="0">
                <a:solidFill>
                  <a:srgbClr val="FF0000"/>
                </a:solidFill>
              </a:rPr>
              <a:t>Dále nemáme zatím tzv. „teplé uhlí“ po ukončení těžby na ČSA od 2024 pro: Energetiku Unipetrol, Teplárnu Trmice, TOT, TST, En. Spolana a další teplárny..</a:t>
            </a:r>
          </a:p>
          <a:p>
            <a:pPr>
              <a:defRPr/>
            </a:pPr>
            <a:endParaRPr lang="cs-CZ" sz="1600" dirty="0" smtClean="0"/>
          </a:p>
          <a:p>
            <a:pPr>
              <a:defRPr/>
            </a:pPr>
            <a:endParaRPr lang="cs-CZ" sz="1600" dirty="0" smtClean="0"/>
          </a:p>
          <a:p>
            <a:pPr>
              <a:defRPr/>
            </a:pPr>
            <a:endParaRPr lang="cs-CZ" sz="1600" dirty="0"/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cs-CZ" sz="1600" dirty="0"/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6981462"/>
              </p:ext>
            </p:extLst>
          </p:nvPr>
        </p:nvGraphicFramePr>
        <p:xfrm>
          <a:off x="-50800" y="1536700"/>
          <a:ext cx="5198864" cy="4405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af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631612"/>
              </p:ext>
            </p:extLst>
          </p:nvPr>
        </p:nvGraphicFramePr>
        <p:xfrm>
          <a:off x="5292079" y="1124744"/>
          <a:ext cx="2583509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6643348" y="1170894"/>
            <a:ext cx="7905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100 %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6784072" y="1170894"/>
            <a:ext cx="7921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94 %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776978" y="1182060"/>
            <a:ext cx="7921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89 %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796768" y="1178150"/>
            <a:ext cx="79216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82 %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6789510" y="1171065"/>
            <a:ext cx="79216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81 %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6773181" y="1180986"/>
            <a:ext cx="7921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75 %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6775846" y="1180306"/>
            <a:ext cx="7921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74 %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6790532" y="1181100"/>
            <a:ext cx="79216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69 %</a:t>
            </a:r>
          </a:p>
        </p:txBody>
      </p:sp>
      <p:sp>
        <p:nvSpPr>
          <p:cNvPr id="24" name="TextovéPole 13"/>
          <p:cNvSpPr txBox="1"/>
          <p:nvPr/>
        </p:nvSpPr>
        <p:spPr>
          <a:xfrm>
            <a:off x="6761163" y="1201738"/>
            <a:ext cx="792162" cy="3397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62 %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" presetClass="exit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500"/>
                                        <p:tgtEl>
                                          <p:spTgt spid="13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/>
                                        <p:tgtEl>
                                          <p:spTgt spid="13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" presetClass="entr" presetSubtype="9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" presetClass="exit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500"/>
                                        <p:tgtEl>
                                          <p:spTgt spid="13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13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9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9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2" presetClass="entr" presetSubtype="9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9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9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2" presetClass="exit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500"/>
                                        <p:tgtEl>
                                          <p:spTgt spid="13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500"/>
                                        <p:tgtEl>
                                          <p:spTgt spid="13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9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9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"/>
                            </p:stCondLst>
                            <p:childTnLst>
                              <p:par>
                                <p:cTn id="76" presetID="2" presetClass="exit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500"/>
                                        <p:tgtEl>
                                          <p:spTgt spid="13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500"/>
                                        <p:tgtEl>
                                          <p:spTgt spid="13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9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9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"/>
                            </p:stCondLst>
                            <p:childTnLst>
                              <p:par>
                                <p:cTn id="93" presetID="2" presetClass="entr" presetSubtype="9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9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9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50"/>
                            </p:stCondLst>
                            <p:childTnLst>
                              <p:par>
                                <p:cTn id="98" presetID="2" presetClass="exit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1500"/>
                                        <p:tgtEl>
                                          <p:spTgt spid="1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500"/>
                                        <p:tgtEl>
                                          <p:spTgt spid="1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9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9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50"/>
                            </p:stCondLst>
                            <p:childTnLst>
                              <p:par>
                                <p:cTn id="115" presetID="2" presetClass="exit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1500"/>
                                        <p:tgtEl>
                                          <p:spTgt spid="1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500"/>
                                        <p:tgtEl>
                                          <p:spTgt spid="1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750" fill="hold"/>
                                        <p:tgtEl>
                                          <p:spTgt spid="9">
                                            <p:graphicEl>
                                              <a:chart seriesIdx="1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9">
                                            <p:graphicEl>
                                              <a:chart seriesIdx="1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"/>
                            </p:stCondLst>
                            <p:childTnLst>
                              <p:par>
                                <p:cTn id="132" presetID="2" presetClass="entr" presetSubtype="9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750" fill="hold"/>
                                        <p:tgtEl>
                                          <p:spTgt spid="9">
                                            <p:graphicEl>
                                              <a:chart seriesIdx="1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9">
                                            <p:graphicEl>
                                              <a:chart seriesIdx="1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50"/>
                            </p:stCondLst>
                            <p:childTnLst>
                              <p:par>
                                <p:cTn id="137" presetID="2" presetClass="exit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1500"/>
                                        <p:tgtEl>
                                          <p:spTgt spid="1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500"/>
                                        <p:tgtEl>
                                          <p:spTgt spid="1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">
                                            <p:graphicEl>
                                              <a:chart seriesIdx="1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9">
                                            <p:graphicEl>
                                              <a:chart seriesIdx="1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" presetClass="exit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1500"/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500"/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5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  <p:bldGraphic spid="9" grpId="0" uiExpand="1">
        <p:bldSub>
          <a:bldChart bld="series"/>
        </p:bldSub>
      </p:bldGraphic>
      <p:bldGraphic spid="13" grpId="0" uiExpand="1">
        <p:bldSub>
          <a:bldChart bld="series"/>
        </p:bldSub>
      </p:bldGraphic>
      <p:bldP spid="14" grpId="0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8" y="1405853"/>
            <a:ext cx="8003232" cy="4666332"/>
          </a:xfrm>
        </p:spPr>
        <p:txBody>
          <a:bodyPr/>
          <a:lstStyle/>
          <a:p>
            <a:pPr>
              <a:defRPr/>
            </a:pPr>
            <a:r>
              <a:rPr lang="cs-CZ" sz="1400" dirty="0"/>
              <a:t>Při výše uvedeném kritickém scénáři vypadne </a:t>
            </a:r>
            <a:r>
              <a:rPr lang="cs-CZ" sz="1400" b="1" dirty="0">
                <a:solidFill>
                  <a:srgbClr val="FF0000"/>
                </a:solidFill>
              </a:rPr>
              <a:t>do 2023 přes 4000 </a:t>
            </a:r>
            <a:r>
              <a:rPr lang="cs-CZ" sz="1400" b="1" dirty="0" err="1">
                <a:solidFill>
                  <a:srgbClr val="FF0000"/>
                </a:solidFill>
              </a:rPr>
              <a:t>MWel</a:t>
            </a:r>
            <a:r>
              <a:rPr lang="cs-CZ" sz="1400" b="1" dirty="0">
                <a:solidFill>
                  <a:srgbClr val="FF0000"/>
                </a:solidFill>
              </a:rPr>
              <a:t> </a:t>
            </a:r>
            <a:r>
              <a:rPr lang="cs-CZ" sz="1400" dirty="0"/>
              <a:t>instalovaného výkonu uhelných zdrojů!!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V nebližších několika letech </a:t>
            </a:r>
            <a:r>
              <a:rPr lang="cs-CZ" sz="1400" b="1" dirty="0">
                <a:solidFill>
                  <a:srgbClr val="FF0000"/>
                </a:solidFill>
              </a:rPr>
              <a:t>(do 2020) 25% současného instalovaného výkonu</a:t>
            </a:r>
            <a:r>
              <a:rPr lang="cs-CZ" sz="1400" dirty="0"/>
              <a:t>, </a:t>
            </a:r>
            <a:r>
              <a:rPr lang="cs-CZ" sz="1400" dirty="0" err="1"/>
              <a:t>tj</a:t>
            </a:r>
            <a:r>
              <a:rPr lang="cs-CZ" sz="1400" dirty="0"/>
              <a:t> 2600 </a:t>
            </a:r>
            <a:r>
              <a:rPr lang="cs-CZ" sz="1400" dirty="0" err="1"/>
              <a:t>MWel</a:t>
            </a:r>
            <a:r>
              <a:rPr lang="cs-CZ" sz="1400" dirty="0"/>
              <a:t>. To by mohlo </a:t>
            </a:r>
            <a:r>
              <a:rPr lang="cs-CZ" sz="1400" b="1" dirty="0">
                <a:solidFill>
                  <a:srgbClr val="FF0000"/>
                </a:solidFill>
              </a:rPr>
              <a:t>představovat 14-16 </a:t>
            </a:r>
            <a:r>
              <a:rPr lang="cs-CZ" sz="1400" b="1" dirty="0" err="1">
                <a:solidFill>
                  <a:srgbClr val="FF0000"/>
                </a:solidFill>
              </a:rPr>
              <a:t>TWh</a:t>
            </a:r>
            <a:r>
              <a:rPr lang="cs-CZ" sz="1400" b="1" dirty="0">
                <a:solidFill>
                  <a:srgbClr val="FF0000"/>
                </a:solidFill>
              </a:rPr>
              <a:t> vyrobené elektřiny</a:t>
            </a:r>
            <a:r>
              <a:rPr lang="cs-CZ" sz="1400" dirty="0"/>
              <a:t>. Zmizí tedy nejprve vývozní kapacita, následně se již dostáváme k otázce další stability elektrizační soustavy. Samostatnou otázkou je pak další prodloužení provozu EDU po 2024!!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Faktická náhrada není možná, žádný nový zdroj se nepostaví – snad, možná, jednou najede nadkritický blok ELE IV, což je jen </a:t>
            </a:r>
            <a:r>
              <a:rPr lang="cs-CZ" sz="1400" b="1" dirty="0">
                <a:solidFill>
                  <a:srgbClr val="FF0000"/>
                </a:solidFill>
              </a:rPr>
              <a:t>660 </a:t>
            </a:r>
            <a:r>
              <a:rPr lang="cs-CZ" sz="1400" b="1" dirty="0" err="1">
                <a:solidFill>
                  <a:srgbClr val="FF0000"/>
                </a:solidFill>
              </a:rPr>
              <a:t>MWel</a:t>
            </a:r>
            <a:r>
              <a:rPr lang="cs-CZ" sz="1400" b="1" dirty="0">
                <a:solidFill>
                  <a:srgbClr val="FF0000"/>
                </a:solidFill>
              </a:rPr>
              <a:t>  </a:t>
            </a:r>
            <a:r>
              <a:rPr lang="cs-CZ" sz="1400" dirty="0"/>
              <a:t>a bilanci samozřejmě nezachrání.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Po ukončení těžby „teplého“ </a:t>
            </a:r>
            <a:r>
              <a:rPr lang="cs-CZ" sz="1400" dirty="0" err="1"/>
              <a:t>hu</a:t>
            </a:r>
            <a:r>
              <a:rPr lang="cs-CZ" sz="1400" dirty="0"/>
              <a:t> na ČSA v 2023-2024 nemá uhlí zajištěnu řada tepláren a závodních energetik – také významných výrobců elektřiny, navíc napojených do distribuční soustavy ( Unipetrol, TOT, TST, TTR, En. Spolana). Nejasná je dále otázka černouhelné Energetiky Vítkovice…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Německo s velkou pravděpodobností do 2022 odstaví kompletně svou jadernou flotilu a lze očekávat i zde deficit v základním zatížení.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 smtClean="0"/>
              <a:t>    Nárůst </a:t>
            </a:r>
            <a:r>
              <a:rPr lang="cs-CZ" sz="1400" dirty="0"/>
              <a:t>OZE, jak s ním počítá ASEK tento deficit není schopen významně ovlivnit.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Proč tedy nastal opravdu čas rozhodnutí !!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0778"/>
            <a:ext cx="200025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88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600" dirty="0">
                <a:solidFill>
                  <a:srgbClr val="FF0000"/>
                </a:solidFill>
              </a:rPr>
              <a:t>Prodloužit výrazně životnost většiny stávajících zdrojů lze několika cestami.</a:t>
            </a:r>
          </a:p>
          <a:p>
            <a:endParaRPr lang="cs-CZ" altLang="cs-CZ" sz="1600" dirty="0"/>
          </a:p>
          <a:p>
            <a:r>
              <a:rPr lang="cs-CZ" altLang="cs-CZ" sz="1600" dirty="0"/>
              <a:t>1.Pokud někdo chce koupit </a:t>
            </a:r>
            <a:r>
              <a:rPr lang="cs-CZ" altLang="cs-CZ" sz="1600" dirty="0" err="1"/>
              <a:t>neekologizovanou</a:t>
            </a:r>
            <a:r>
              <a:rPr lang="cs-CZ" altLang="cs-CZ" sz="1600" dirty="0"/>
              <a:t> elektrárnu, zaplatit za ní </a:t>
            </a:r>
            <a:r>
              <a:rPr lang="cs-CZ" altLang="cs-CZ" sz="1600" dirty="0" smtClean="0"/>
              <a:t>miliardy </a:t>
            </a:r>
            <a:r>
              <a:rPr lang="cs-CZ" altLang="cs-CZ" sz="1600" dirty="0"/>
              <a:t>a ještě do ní </a:t>
            </a:r>
            <a:r>
              <a:rPr lang="cs-CZ" altLang="cs-CZ" sz="1600" dirty="0" smtClean="0"/>
              <a:t>další miliardy Kč investovat, </a:t>
            </a:r>
            <a:r>
              <a:rPr lang="cs-CZ" altLang="cs-CZ" sz="1600" dirty="0"/>
              <a:t>měla by se mu bezodkladně prodat</a:t>
            </a:r>
            <a:r>
              <a:rPr lang="cs-CZ" altLang="cs-CZ" sz="1600" dirty="0" smtClean="0"/>
              <a:t>…(viz. EPOČ dále)</a:t>
            </a:r>
            <a:endParaRPr lang="cs-CZ" altLang="cs-CZ" sz="1600" dirty="0"/>
          </a:p>
          <a:p>
            <a:endParaRPr lang="cs-CZ" altLang="cs-CZ" sz="1600" dirty="0"/>
          </a:p>
          <a:p>
            <a:r>
              <a:rPr lang="cs-CZ" altLang="cs-CZ" sz="1600" dirty="0"/>
              <a:t>2. Pokusit se prodat urychleně další zdroje – nikoli ale jako ETI, kterou nový </a:t>
            </a:r>
            <a:r>
              <a:rPr lang="cs-CZ" altLang="cs-CZ" sz="1600" dirty="0" smtClean="0"/>
              <a:t>vlastník ihned  zavře</a:t>
            </a:r>
            <a:r>
              <a:rPr lang="cs-CZ" altLang="cs-CZ" sz="1600" dirty="0"/>
              <a:t>, ale s podmínkou, že budou </a:t>
            </a:r>
            <a:r>
              <a:rPr lang="cs-CZ" altLang="cs-CZ" sz="1600"/>
              <a:t>do </a:t>
            </a:r>
            <a:r>
              <a:rPr lang="cs-CZ" altLang="cs-CZ" sz="1600" smtClean="0"/>
              <a:t>konce 2021 </a:t>
            </a:r>
            <a:r>
              <a:rPr lang="cs-CZ" altLang="cs-CZ" sz="1600" dirty="0" smtClean="0"/>
              <a:t>ekologizovány</a:t>
            </a:r>
            <a:r>
              <a:rPr lang="cs-CZ" altLang="cs-CZ" sz="1600" dirty="0"/>
              <a:t>…(EHO,2. část EDE).</a:t>
            </a:r>
          </a:p>
          <a:p>
            <a:endParaRPr lang="cs-CZ" altLang="cs-CZ" sz="1600" dirty="0"/>
          </a:p>
          <a:p>
            <a:r>
              <a:rPr lang="cs-CZ" altLang="cs-CZ" sz="1600" dirty="0"/>
              <a:t>3. Pokusit se s pomocí politiků získat výjimky na provoz zdrojů po 2021 s oddálením platnosti </a:t>
            </a:r>
            <a:r>
              <a:rPr lang="cs-CZ" altLang="cs-CZ" sz="1600" dirty="0" smtClean="0"/>
              <a:t>BREF. ČR hlasovala proti, veškeré navazují aktivity by </a:t>
            </a:r>
            <a:r>
              <a:rPr lang="cs-CZ" altLang="cs-CZ" sz="1600" dirty="0"/>
              <a:t>p</a:t>
            </a:r>
            <a:r>
              <a:rPr lang="cs-CZ" altLang="cs-CZ" sz="1600" dirty="0" smtClean="0"/>
              <a:t>roto měla s ostatními blokovat..</a:t>
            </a:r>
            <a:endParaRPr lang="cs-CZ" altLang="cs-CZ" sz="1600" dirty="0"/>
          </a:p>
          <a:p>
            <a:endParaRPr lang="cs-CZ" altLang="cs-CZ" sz="1600" dirty="0"/>
          </a:p>
          <a:p>
            <a:r>
              <a:rPr lang="cs-CZ" altLang="cs-CZ" sz="1600" dirty="0"/>
              <a:t>4. Urychleně přehodnotit postoj k uzavření celé EPRU I a části EMĚ II do 2020, resp. 2019 jejich ekologizace a prodloužení životnosti</a:t>
            </a:r>
            <a:r>
              <a:rPr lang="cs-CZ" altLang="cs-CZ" sz="1600" dirty="0" smtClean="0"/>
              <a:t>. Toto má však vazbu na další disponibilitu </a:t>
            </a:r>
            <a:r>
              <a:rPr lang="cs-CZ" altLang="cs-CZ" sz="1600" dirty="0" err="1" smtClean="0"/>
              <a:t>hu</a:t>
            </a:r>
            <a:r>
              <a:rPr lang="cs-CZ" altLang="cs-CZ" sz="1600" dirty="0" smtClean="0"/>
              <a:t> z DNT pro ekologizované ETU II a PPRU II po 2030…</a:t>
            </a:r>
            <a:endParaRPr lang="cs-CZ" alt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Jak by bylo vhodné asi ze strany </a:t>
            </a:r>
            <a:br>
              <a:rPr lang="cs-CZ" sz="2400" dirty="0"/>
            </a:br>
            <a:r>
              <a:rPr lang="cs-CZ" sz="2400" dirty="0"/>
              <a:t>státu rozhodnout??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00025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9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solidFill>
                  <a:srgbClr val="FF0000"/>
                </a:solidFill>
              </a:rPr>
              <a:t>Bránit se tedy nyní prodeji a </a:t>
            </a:r>
            <a:r>
              <a:rPr lang="cs-CZ" sz="1800" dirty="0" smtClean="0">
                <a:solidFill>
                  <a:srgbClr val="FF0000"/>
                </a:solidFill>
              </a:rPr>
              <a:t>ekologizaci uhelné </a:t>
            </a:r>
            <a:r>
              <a:rPr lang="cs-CZ" sz="1800" dirty="0">
                <a:solidFill>
                  <a:srgbClr val="FF0000"/>
                </a:solidFill>
              </a:rPr>
              <a:t>elektrárny </a:t>
            </a:r>
            <a:r>
              <a:rPr lang="cs-CZ" sz="1800" dirty="0" err="1" smtClean="0">
                <a:solidFill>
                  <a:srgbClr val="FF0000"/>
                </a:solidFill>
              </a:rPr>
              <a:t>Počerady</a:t>
            </a:r>
            <a:r>
              <a:rPr lang="cs-CZ" sz="1800" dirty="0">
                <a:solidFill>
                  <a:srgbClr val="FF0000"/>
                </a:solidFill>
              </a:rPr>
              <a:t>?</a:t>
            </a:r>
            <a:r>
              <a:rPr lang="cs-CZ" sz="1800" dirty="0" smtClean="0">
                <a:solidFill>
                  <a:srgbClr val="FF0000"/>
                </a:solidFill>
              </a:rPr>
              <a:t> Nejsou skutečné důvody….</a:t>
            </a:r>
          </a:p>
          <a:p>
            <a:pPr marL="109537" indent="0">
              <a:buNone/>
            </a:pPr>
            <a:endParaRPr lang="cs-CZ" sz="1800" dirty="0" smtClean="0"/>
          </a:p>
          <a:p>
            <a:r>
              <a:rPr lang="cs-CZ" altLang="cs-CZ" sz="1600" dirty="0"/>
              <a:t>V současné době nikdo nechce do konvenční energetiky v Evropě investovat, obrovské hospodářské ztráty předních německých utilit </a:t>
            </a:r>
            <a:r>
              <a:rPr lang="cs-CZ" altLang="cs-CZ" sz="1600" dirty="0" smtClean="0"/>
              <a:t>( </a:t>
            </a:r>
            <a:r>
              <a:rPr lang="cs-CZ" altLang="cs-CZ" sz="1600" dirty="0"/>
              <a:t>EON, RWE, </a:t>
            </a:r>
            <a:r>
              <a:rPr lang="cs-CZ" altLang="cs-CZ" sz="1600" dirty="0" err="1" smtClean="0"/>
              <a:t>EnBW</a:t>
            </a:r>
            <a:r>
              <a:rPr lang="cs-CZ" altLang="cs-CZ" sz="1600" dirty="0" smtClean="0"/>
              <a:t>).</a:t>
            </a:r>
          </a:p>
          <a:p>
            <a:endParaRPr lang="cs-CZ" altLang="cs-CZ" sz="1600" dirty="0" smtClean="0"/>
          </a:p>
          <a:p>
            <a:r>
              <a:rPr lang="cs-CZ" altLang="cs-CZ" sz="1600" dirty="0" smtClean="0"/>
              <a:t>Snaha změnit své image a útěk od původních názvů firem k „progresivním OZE“. ČEZ plánuje to samé? Rozdělit na „špinavý a čistý“??</a:t>
            </a:r>
          </a:p>
          <a:p>
            <a:endParaRPr lang="cs-CZ" altLang="cs-CZ" sz="1600" dirty="0">
              <a:solidFill>
                <a:srgbClr val="FF0000"/>
              </a:solidFill>
            </a:endParaRPr>
          </a:p>
          <a:p>
            <a:r>
              <a:rPr lang="cs-CZ" altLang="cs-CZ" sz="1600" dirty="0"/>
              <a:t>Žádné nové zdroje se nepostaví a nestabilní OZE základní zatížení nejsou vůbec schopny pokrýt. Letošní zima to zcela jasně ukázala!! Nejsou schopny pokrýt totiž téměř nic</a:t>
            </a:r>
            <a:r>
              <a:rPr lang="cs-CZ" altLang="cs-CZ" sz="1600" dirty="0" smtClean="0"/>
              <a:t>!! </a:t>
            </a:r>
            <a:endParaRPr lang="cs-CZ" altLang="cs-CZ" sz="1600" dirty="0"/>
          </a:p>
          <a:p>
            <a:endParaRPr lang="cs-CZ" altLang="cs-CZ" sz="1600" dirty="0" smtClean="0">
              <a:solidFill>
                <a:srgbClr val="FF0000"/>
              </a:solidFill>
            </a:endParaRPr>
          </a:p>
          <a:p>
            <a:r>
              <a:rPr lang="cs-CZ" altLang="cs-CZ" sz="1600" dirty="0">
                <a:solidFill>
                  <a:srgbClr val="FF0000"/>
                </a:solidFill>
              </a:rPr>
              <a:t>Pokud je soukromý investor rozhodnut investovat ze svých prostředků cca      5 miliard Kč v absolutně nejisté době s jejich návratností, měl by být oceněn a nikoli ostrakizován!!</a:t>
            </a:r>
          </a:p>
          <a:p>
            <a:r>
              <a:rPr lang="cs-CZ" altLang="cs-CZ" sz="1600" dirty="0" smtClean="0">
                <a:solidFill>
                  <a:srgbClr val="FF0000"/>
                </a:solidFill>
              </a:rPr>
              <a:t/>
            </a:r>
            <a:br>
              <a:rPr lang="cs-CZ" altLang="cs-CZ" sz="1600" dirty="0" smtClean="0">
                <a:solidFill>
                  <a:srgbClr val="FF0000"/>
                </a:solidFill>
              </a:rPr>
            </a:b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Rozhodnutí první na řadě - </a:t>
            </a:r>
            <a:r>
              <a:rPr lang="cs-CZ" sz="2400" dirty="0" err="1" smtClean="0"/>
              <a:t>Počerady</a:t>
            </a:r>
            <a:endParaRPr lang="cs-CZ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4313"/>
            <a:ext cx="200025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83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188" y="1477963"/>
            <a:ext cx="8229600" cy="4665662"/>
          </a:xfrm>
        </p:spPr>
        <p:txBody>
          <a:bodyPr/>
          <a:lstStyle/>
          <a:p>
            <a:pPr>
              <a:defRPr/>
            </a:pPr>
            <a:r>
              <a:rPr lang="cs-CZ" altLang="cs-CZ" sz="1400" dirty="0" smtClean="0"/>
              <a:t>Nezávislí výrobci elektřiny ( </a:t>
            </a:r>
            <a:r>
              <a:rPr lang="cs-CZ" altLang="cs-CZ" sz="1400" dirty="0" err="1" smtClean="0"/>
              <a:t>IPPs</a:t>
            </a:r>
            <a:r>
              <a:rPr lang="cs-CZ" altLang="cs-CZ" sz="1400" dirty="0" smtClean="0"/>
              <a:t>) vybudovali v letech 1996 -2000 přes 1000MWel nového instalovaného výkonu. Tzn. než ČEZ stihl dostavět JETE vyrostl mu konkurent o velikosti poloviny Temelína.</a:t>
            </a:r>
          </a:p>
          <a:p>
            <a:pPr>
              <a:defRPr/>
            </a:pPr>
            <a:r>
              <a:rPr lang="cs-CZ" altLang="cs-CZ" sz="1400" dirty="0" smtClean="0"/>
              <a:t>Téměř ihned došlo k prudkému nárůstu výroby i prodeje elektřiny, který gradoval v letech 2001-2005, tzn. než došlo k ovládnutí 5ti REAS.</a:t>
            </a:r>
          </a:p>
          <a:p>
            <a:pPr>
              <a:defRPr/>
            </a:pPr>
            <a:r>
              <a:rPr lang="cs-CZ" altLang="cs-CZ" sz="1400" dirty="0" smtClean="0"/>
              <a:t>Od té doby již probíhá mírný setrvalý pokles. Řada z nich nemá zajištěno dostatek uhlí</a:t>
            </a:r>
          </a:p>
          <a:p>
            <a:pPr marL="109537" indent="0">
              <a:buNone/>
              <a:defRPr/>
            </a:pPr>
            <a:r>
              <a:rPr lang="cs-CZ" altLang="cs-CZ" sz="1400" dirty="0" smtClean="0"/>
              <a:t>     odstavována kondenzační výroba elektřiny, otázka další existence řady z nich  </a:t>
            </a:r>
          </a:p>
          <a:p>
            <a:pPr>
              <a:defRPr/>
            </a:pPr>
            <a:endParaRPr lang="cs-CZ" altLang="cs-CZ" sz="1600" dirty="0" smtClean="0"/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cs-CZ" altLang="cs-CZ" sz="1600" b="1" dirty="0" smtClean="0"/>
          </a:p>
          <a:p>
            <a:pPr>
              <a:defRPr/>
            </a:pPr>
            <a:endParaRPr lang="cs-CZ" altLang="cs-CZ" sz="16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1800" dirty="0" smtClean="0"/>
              <a:t>Vývojový trend výroby a prodeje elektřiny u </a:t>
            </a:r>
            <a:r>
              <a:rPr lang="cs-CZ" sz="1800" dirty="0" err="1" smtClean="0"/>
              <a:t>IPPs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>
                <a:solidFill>
                  <a:srgbClr val="FF0000"/>
                </a:solidFill>
              </a:rPr>
              <a:t>I zde je ukrytí nezanedbatelný problém…..</a:t>
            </a:r>
            <a:endParaRPr lang="cs-CZ" sz="1800" dirty="0">
              <a:solidFill>
                <a:srgbClr val="FF0000"/>
              </a:solidFill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74638"/>
            <a:ext cx="200025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af 4"/>
          <p:cNvGraphicFramePr/>
          <p:nvPr/>
        </p:nvGraphicFramePr>
        <p:xfrm>
          <a:off x="179512" y="3140968"/>
          <a:ext cx="8838758" cy="3561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>
                <a:solidFill>
                  <a:srgbClr val="FF0000"/>
                </a:solidFill>
              </a:rPr>
              <a:t>Německo nemá i přes masivní rozvoj OZE nyní v rukou nic, čím by mohlo v horizontu příštích let nahradit téměř 60% podíl jaderných a fosilních zdrojů při výrobě elektřiny ( citace Michal </a:t>
            </a:r>
            <a:r>
              <a:rPr lang="cs-CZ" sz="1800" dirty="0" err="1" smtClean="0">
                <a:solidFill>
                  <a:srgbClr val="FF0000"/>
                </a:solidFill>
              </a:rPr>
              <a:t>Šnobr</a:t>
            </a:r>
            <a:r>
              <a:rPr lang="cs-CZ" sz="1800" dirty="0" smtClean="0">
                <a:solidFill>
                  <a:srgbClr val="FF0000"/>
                </a:solidFill>
              </a:rPr>
              <a:t>, analytik) </a:t>
            </a:r>
          </a:p>
          <a:p>
            <a:endParaRPr lang="cs-CZ" sz="1800" dirty="0">
              <a:solidFill>
                <a:srgbClr val="FF0000"/>
              </a:solidFill>
            </a:endParaRPr>
          </a:p>
          <a:p>
            <a:r>
              <a:rPr lang="cs-CZ" sz="1800" dirty="0" smtClean="0"/>
              <a:t>Jednejme nyní proto nezávisle – zajistěme prodloužení životnosti hnědouhelných elektráren jejich buď prodejem do rukou investorů, kteří je chtějí ekologizovat, nebo urychlenou ekologizací.</a:t>
            </a:r>
          </a:p>
          <a:p>
            <a:endParaRPr lang="cs-CZ" sz="1800" dirty="0"/>
          </a:p>
          <a:p>
            <a:r>
              <a:rPr lang="cs-CZ" sz="1800" dirty="0" smtClean="0"/>
              <a:t>Dosáhněme prodloužení životnosti EDU za 2035 a mezitím vše nasměrujme k postavení nového bloku JE, který by po roce 2036 začal fungovat.</a:t>
            </a:r>
          </a:p>
          <a:p>
            <a:endParaRPr lang="cs-CZ" sz="1800" dirty="0"/>
          </a:p>
          <a:p>
            <a:r>
              <a:rPr lang="cs-CZ" sz="1800" dirty="0" smtClean="0"/>
              <a:t>Brzděme </a:t>
            </a:r>
            <a:r>
              <a:rPr lang="cs-CZ" sz="1800" dirty="0" err="1" smtClean="0"/>
              <a:t>přemotivovanou</a:t>
            </a:r>
            <a:r>
              <a:rPr lang="cs-CZ" sz="1800" dirty="0" smtClean="0"/>
              <a:t> zelenou evropskou politiku  a politickou ideologii, která přecenila rychlost technologického pokroku.</a:t>
            </a:r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tedy dál??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74638"/>
            <a:ext cx="200025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13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Podnadpis 2"/>
          <p:cNvSpPr>
            <a:spLocks noGrp="1"/>
          </p:cNvSpPr>
          <p:nvPr>
            <p:ph type="subTitle" idx="1"/>
          </p:nvPr>
        </p:nvSpPr>
        <p:spPr>
          <a:xfrm>
            <a:off x="611560" y="3284984"/>
            <a:ext cx="7772400" cy="1200150"/>
          </a:xfrm>
        </p:spPr>
        <p:txBody>
          <a:bodyPr/>
          <a:lstStyle/>
          <a:p>
            <a:pPr marR="0"/>
            <a:endParaRPr lang="cs-CZ" altLang="cs-CZ" dirty="0" smtClean="0"/>
          </a:p>
          <a:p>
            <a:pPr marR="0" algn="ctr"/>
            <a:r>
              <a:rPr lang="cs-CZ" altLang="cs-CZ" sz="1600" dirty="0" smtClean="0"/>
              <a:t>Děkuji za pozornost</a:t>
            </a:r>
          </a:p>
          <a:p>
            <a:pPr marR="0" algn="ctr"/>
            <a:r>
              <a:rPr lang="cs-CZ" altLang="cs-CZ" sz="1600" dirty="0" smtClean="0"/>
              <a:t>Ing. Jan Vondráš</a:t>
            </a:r>
          </a:p>
          <a:p>
            <a:pPr marR="0" algn="ctr"/>
            <a:r>
              <a:rPr lang="cs-CZ" altLang="cs-CZ" sz="1600" dirty="0" smtClean="0"/>
              <a:t>Ředitel společnosti</a:t>
            </a:r>
          </a:p>
          <a:p>
            <a:pPr marR="0" algn="ctr"/>
            <a:r>
              <a:rPr lang="cs-CZ" altLang="cs-CZ" sz="1600" dirty="0" err="1" smtClean="0"/>
              <a:t>Invicta</a:t>
            </a:r>
            <a:r>
              <a:rPr lang="cs-CZ" altLang="cs-CZ" sz="1600" dirty="0" smtClean="0"/>
              <a:t> BOHEMICA, s.r.o.</a:t>
            </a:r>
          </a:p>
          <a:p>
            <a:pPr marR="0" algn="ctr"/>
            <a:r>
              <a:rPr lang="cs-CZ" altLang="cs-CZ" sz="1600" dirty="0" err="1" smtClean="0"/>
              <a:t>Tel.mob</a:t>
            </a:r>
            <a:r>
              <a:rPr lang="cs-CZ" altLang="cs-CZ" sz="1600" dirty="0" smtClean="0"/>
              <a:t>. 602 660 113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600" smtClean="0"/>
              <a:t>vývoj instalovaných výkonů elektřiny a tepla</a:t>
            </a:r>
          </a:p>
          <a:p>
            <a:r>
              <a:rPr lang="cs-CZ" altLang="cs-CZ" sz="1600" smtClean="0">
                <a:solidFill>
                  <a:srgbClr val="FF0000"/>
                </a:solidFill>
              </a:rPr>
              <a:t>bilance spotřeby paliv</a:t>
            </a:r>
          </a:p>
          <a:p>
            <a:r>
              <a:rPr lang="cs-CZ" altLang="cs-CZ" sz="1600" smtClean="0">
                <a:solidFill>
                  <a:srgbClr val="FF0000"/>
                </a:solidFill>
              </a:rPr>
              <a:t>bilance výroby a prodej elektřiny</a:t>
            </a:r>
          </a:p>
          <a:p>
            <a:r>
              <a:rPr lang="cs-CZ" altLang="cs-CZ" sz="1600" smtClean="0">
                <a:solidFill>
                  <a:srgbClr val="FF0000"/>
                </a:solidFill>
              </a:rPr>
              <a:t>bilance výroby a prodej tepla</a:t>
            </a:r>
          </a:p>
          <a:p>
            <a:r>
              <a:rPr lang="cs-CZ" altLang="cs-CZ" sz="1600" smtClean="0"/>
              <a:t>změny vlastnické struktury </a:t>
            </a:r>
          </a:p>
          <a:p>
            <a:r>
              <a:rPr lang="cs-CZ" altLang="cs-CZ" sz="1600" smtClean="0"/>
              <a:t>vývoj, výši a směřování investic</a:t>
            </a:r>
          </a:p>
          <a:p>
            <a:r>
              <a:rPr lang="cs-CZ" altLang="cs-CZ" sz="1600" smtClean="0"/>
              <a:t>tržby za teplo a elektřinu</a:t>
            </a:r>
          </a:p>
          <a:p>
            <a:r>
              <a:rPr lang="cs-CZ" altLang="cs-CZ" sz="1600" smtClean="0"/>
              <a:t>auditované hospodářské výsledky </a:t>
            </a:r>
          </a:p>
          <a:p>
            <a:pPr marL="365125" lvl="1" indent="0">
              <a:buFont typeface="Verdana" panose="020B0604030504040204" pitchFamily="34" charset="0"/>
              <a:buNone/>
            </a:pPr>
            <a:r>
              <a:rPr lang="cs-CZ" altLang="cs-CZ" sz="1600" smtClean="0"/>
              <a:t>Syntetická data:</a:t>
            </a:r>
          </a:p>
          <a:p>
            <a:r>
              <a:rPr lang="cs-CZ" altLang="cs-CZ" sz="1600" smtClean="0">
                <a:solidFill>
                  <a:srgbClr val="FF0000"/>
                </a:solidFill>
              </a:rPr>
              <a:t>Souhrnné bilanční potřeby hu velkých elektráren i regionálních tepláren</a:t>
            </a:r>
          </a:p>
          <a:p>
            <a:r>
              <a:rPr lang="cs-CZ" altLang="cs-CZ" sz="1600" smtClean="0"/>
              <a:t>vývojové trendy výroby a prodeje elektřiny a tepla 1996 - 2016</a:t>
            </a:r>
          </a:p>
          <a:p>
            <a:r>
              <a:rPr lang="cs-CZ" altLang="cs-CZ" sz="1600" smtClean="0"/>
              <a:t>vývojové trendy spotřeby a substituce paliv od 2001- 2016</a:t>
            </a:r>
          </a:p>
          <a:p>
            <a:r>
              <a:rPr lang="cs-CZ" altLang="cs-CZ" sz="1600" smtClean="0"/>
              <a:t>vývojové trendy investic od 1996 - 2016</a:t>
            </a:r>
          </a:p>
          <a:p>
            <a:r>
              <a:rPr lang="cs-CZ" altLang="cs-CZ" sz="1600" smtClean="0"/>
              <a:t>   </a:t>
            </a:r>
            <a:r>
              <a:rPr lang="cs-CZ" altLang="cs-CZ" sz="1600" smtClean="0">
                <a:solidFill>
                  <a:srgbClr val="FF0000"/>
                </a:solidFill>
              </a:rPr>
              <a:t>DATA POSKYTUJÍ VŠICHNI VÝZNAMNÍ VÝROBCI ELEKTŘINY A TEPLA. </a:t>
            </a:r>
          </a:p>
          <a:p>
            <a:r>
              <a:rPr lang="cs-CZ" altLang="cs-CZ" sz="1600" smtClean="0">
                <a:solidFill>
                  <a:srgbClr val="FF0000"/>
                </a:solidFill>
              </a:rPr>
              <a:t>               CELKEM CCA 110 SUBJEKTŮ V ČR a 10 NEJVĚTŠÍCH  V SR!!</a:t>
            </a:r>
          </a:p>
          <a:p>
            <a:endParaRPr lang="cs-CZ" altLang="cs-CZ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358719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sz="2000" dirty="0" smtClean="0"/>
              <a:t>    Co analyzujeme </a:t>
            </a:r>
            <a:r>
              <a:rPr lang="cs-CZ" sz="2000" dirty="0"/>
              <a:t> </a:t>
            </a:r>
            <a:r>
              <a:rPr lang="cs-CZ" sz="2000" dirty="0" smtClean="0"/>
              <a:t>v hnědouhelné energetice:</a:t>
            </a:r>
            <a:br>
              <a:rPr lang="cs-CZ" sz="2000" dirty="0" smtClean="0"/>
            </a:br>
            <a:r>
              <a:rPr lang="cs-CZ" sz="2000" dirty="0" smtClean="0"/>
              <a:t>                                             </a:t>
            </a:r>
            <a:br>
              <a:rPr lang="cs-CZ" sz="2000" dirty="0" smtClean="0"/>
            </a:br>
            <a:r>
              <a:rPr lang="cs-CZ" sz="2000" dirty="0" smtClean="0"/>
              <a:t>    </a:t>
            </a:r>
            <a:r>
              <a:rPr lang="cs-CZ" sz="1600" dirty="0" smtClean="0"/>
              <a:t>Analytická data:</a:t>
            </a:r>
            <a:endParaRPr lang="cs-CZ" sz="1600" dirty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84163"/>
            <a:ext cx="200025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750" y="1427163"/>
            <a:ext cx="8280400" cy="5026025"/>
          </a:xfrm>
        </p:spPr>
        <p:txBody>
          <a:bodyPr/>
          <a:lstStyle/>
          <a:p>
            <a:pPr>
              <a:defRPr/>
            </a:pPr>
            <a:r>
              <a:rPr lang="cs-CZ" sz="2000" dirty="0" smtClean="0">
                <a:solidFill>
                  <a:srgbClr val="FF0000"/>
                </a:solidFill>
              </a:rPr>
              <a:t>„Evropou obchází strašidlo dekarbonizace a decentralizace konvenční energetiky“. </a:t>
            </a:r>
            <a:endParaRPr lang="cs-CZ" sz="20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sz="1600" dirty="0"/>
              <a:t>P</a:t>
            </a:r>
            <a:r>
              <a:rPr lang="cs-CZ" sz="1600" dirty="0" smtClean="0"/>
              <a:t>okračující masivní rozvoj dotovaných OZE, zejména VTE a FVE srazil ceny silové elektřiny na úroveň, kdy se již nevyplácí provozovat většinu zdrojů na zemní plyn a ropné deriváty. Zatím ještě tak tak vychází výroba z uhlí…</a:t>
            </a:r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cs-CZ" sz="1600" dirty="0" smtClean="0"/>
          </a:p>
          <a:p>
            <a:pPr>
              <a:defRPr/>
            </a:pPr>
            <a:r>
              <a:rPr lang="cs-CZ" sz="1600" dirty="0" smtClean="0"/>
              <a:t>Díky OZE zejména na severu Německa vznikají kritické provozní situace v přenosových soustavách regionu střední a východní Evropy, rostou náklady provozovatelů PS na blokování přetoků. Dostavba přenosových linek sever- jih je zatím v nedohlednu.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 smtClean="0"/>
              <a:t>Dříve výkladní skříně německého kapitalismu – 4 vertikálně integrované konvenční společnosti jsou ekonomicky na kolenou – hospodářské ztráty E.ON i RWE dosahují v posledních letech </a:t>
            </a:r>
            <a:r>
              <a:rPr lang="cs-CZ" sz="1600" dirty="0" smtClean="0">
                <a:solidFill>
                  <a:srgbClr val="FF0000"/>
                </a:solidFill>
              </a:rPr>
              <a:t>obludných výší</a:t>
            </a:r>
            <a:r>
              <a:rPr lang="cs-CZ" sz="1600" dirty="0" smtClean="0"/>
              <a:t>, spolu s </a:t>
            </a:r>
            <a:r>
              <a:rPr lang="cs-CZ" sz="1600" dirty="0" err="1" smtClean="0"/>
              <a:t>Vattenfallem</a:t>
            </a:r>
            <a:r>
              <a:rPr lang="cs-CZ" sz="1600" dirty="0" smtClean="0"/>
              <a:t> a </a:t>
            </a:r>
            <a:r>
              <a:rPr lang="cs-CZ" sz="1600" dirty="0" err="1" smtClean="0"/>
              <a:t>EnBW</a:t>
            </a:r>
            <a:r>
              <a:rPr lang="cs-CZ" sz="1600" dirty="0" smtClean="0"/>
              <a:t> německou vládu za odstavení svých jaderných zdrojů zažalovaly...</a:t>
            </a:r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cs-CZ" sz="1600" dirty="0" smtClean="0"/>
          </a:p>
          <a:p>
            <a:pPr>
              <a:defRPr/>
            </a:pPr>
            <a:r>
              <a:rPr lang="cs-CZ" sz="1600" dirty="0" smtClean="0"/>
              <a:t>Záchranou  má být útěk z tzv. „špinavé energetiky“ prodeje konvenčních aktiv,    </a:t>
            </a:r>
          </a:p>
          <a:p>
            <a:pPr>
              <a:defRPr/>
            </a:pPr>
            <a:r>
              <a:rPr lang="cs-CZ" sz="1600" dirty="0"/>
              <a:t> </a:t>
            </a:r>
            <a:r>
              <a:rPr lang="cs-CZ" sz="1600" dirty="0" smtClean="0"/>
              <a:t>                změny názvů a intenzivní marketing k posílení pozice v OZE.</a:t>
            </a:r>
          </a:p>
          <a:p>
            <a:pPr>
              <a:defRPr/>
            </a:pPr>
            <a:r>
              <a:rPr lang="cs-CZ" sz="1600" dirty="0"/>
              <a:t> </a:t>
            </a:r>
            <a:r>
              <a:rPr lang="cs-CZ" sz="1600" dirty="0" smtClean="0"/>
              <a:t>                                      BUDE TOHLE STAČIT?? ZCELA JISTĚ NEBUDE….</a:t>
            </a:r>
            <a:endParaRPr lang="cs-CZ" sz="1600" dirty="0"/>
          </a:p>
          <a:p>
            <a:pPr lvl="4">
              <a:defRPr/>
            </a:pPr>
            <a:endParaRPr lang="cs-CZ" sz="7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 smtClean="0"/>
              <a:t>Co se dnes na našem kontinentu děje ??</a:t>
            </a:r>
            <a:endParaRPr lang="cs-CZ" sz="2400" dirty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84163"/>
            <a:ext cx="200025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sz="2800" dirty="0" smtClean="0"/>
              <a:t>Výroba elektřiny v EU 28</a:t>
            </a:r>
            <a:br>
              <a:rPr lang="cs-CZ" sz="2800" dirty="0" smtClean="0"/>
            </a:br>
            <a:r>
              <a:rPr lang="cs-CZ" sz="2400" dirty="0" smtClean="0"/>
              <a:t>růst OZE, ztrácí zemní plyn a jádro</a:t>
            </a:r>
            <a:endParaRPr lang="cs-CZ" sz="2400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28600"/>
            <a:ext cx="200025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0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406400" y="1430338"/>
          <a:ext cx="8331200" cy="462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Chart" r:id="rId5" imgW="8340051" imgH="4633362" progId="Excel.Chart.8">
                  <p:embed/>
                </p:oleObj>
              </mc:Choice>
              <mc:Fallback>
                <p:oleObj name="Chart" r:id="rId5" imgW="8340051" imgH="4633362" progId="Excel.Chart.8">
                  <p:embed/>
                  <p:pic>
                    <p:nvPicPr>
                      <p:cNvPr id="0" name="Zástupný symbol pro obsah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430338"/>
                        <a:ext cx="8331200" cy="462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1225" y="1481138"/>
            <a:ext cx="7321550" cy="452596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000" dirty="0" err="1" smtClean="0"/>
              <a:t>Energiewende</a:t>
            </a:r>
            <a:r>
              <a:rPr lang="cs-CZ" sz="2000" dirty="0" smtClean="0"/>
              <a:t> a realita. Podstatná změna pohledu</a:t>
            </a:r>
            <a:br>
              <a:rPr lang="cs-CZ" sz="2000" dirty="0" smtClean="0"/>
            </a:br>
            <a:r>
              <a:rPr lang="cs-CZ" sz="2000" dirty="0" smtClean="0"/>
              <a:t>na další využití uhlí v Německu. Dřívější ministr</a:t>
            </a:r>
            <a:br>
              <a:rPr lang="cs-CZ" sz="2000" dirty="0" smtClean="0"/>
            </a:br>
            <a:r>
              <a:rPr lang="cs-CZ" sz="2000" dirty="0" smtClean="0"/>
              <a:t>hospodářství jde dnes již mnohem dále….. </a:t>
            </a:r>
            <a:endParaRPr lang="cs-CZ" sz="2000" dirty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28600"/>
            <a:ext cx="200025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1800" dirty="0" smtClean="0"/>
              <a:t>Podíl jednotlivých paliv na výrobě elektřiny v Německu</a:t>
            </a:r>
            <a:br>
              <a:rPr lang="cs-CZ" sz="1800" dirty="0" smtClean="0"/>
            </a:br>
            <a:r>
              <a:rPr lang="cs-CZ" sz="1800" dirty="0" smtClean="0"/>
              <a:t>v letech 1990-2015</a:t>
            </a:r>
            <a:endParaRPr lang="cs-CZ" sz="1800" dirty="0"/>
          </a:p>
        </p:txBody>
      </p:sp>
      <p:pic>
        <p:nvPicPr>
          <p:cNvPr id="16387" name="obrázek 1" descr="C:\Users\mira\Desktop\figure-2-gross-power-production-germany-1990-2015-source-twh-data-ag-energiebilanzen-201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36713"/>
            <a:ext cx="8229600" cy="4214812"/>
          </a:xfrm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71475"/>
            <a:ext cx="153828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525962"/>
          </a:xfrm>
        </p:spPr>
        <p:txBody>
          <a:bodyPr/>
          <a:lstStyle/>
          <a:p>
            <a:pPr marL="109537" indent="0">
              <a:buFont typeface="Wingdings 3" panose="05040102010807070707" pitchFamily="18" charset="2"/>
              <a:buNone/>
              <a:defRPr/>
            </a:pPr>
            <a:endParaRPr lang="cs-CZ" altLang="cs-CZ" smtClean="0"/>
          </a:p>
          <a:p>
            <a:pPr>
              <a:defRPr/>
            </a:pPr>
            <a:endParaRPr lang="cs-CZ" altLang="cs-CZ" smtClean="0"/>
          </a:p>
          <a:p>
            <a:pPr>
              <a:defRPr/>
            </a:pPr>
            <a:endParaRPr lang="cs-CZ" alt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 smtClean="0"/>
              <a:t>Změna</a:t>
            </a:r>
            <a:r>
              <a:rPr lang="cs-CZ" dirty="0" smtClean="0"/>
              <a:t> </a:t>
            </a:r>
            <a:r>
              <a:rPr lang="cs-CZ" sz="2400" dirty="0" smtClean="0"/>
              <a:t>instalovaných výkonů v Evropě </a:t>
            </a:r>
            <a:br>
              <a:rPr lang="cs-CZ" sz="2400" dirty="0" smtClean="0"/>
            </a:br>
            <a:r>
              <a:rPr lang="cs-CZ" sz="2400" dirty="0" smtClean="0"/>
              <a:t>v 2015 ( </a:t>
            </a:r>
            <a:r>
              <a:rPr lang="cs-CZ" sz="2400" dirty="0" err="1" smtClean="0"/>
              <a:t>MWe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74638"/>
            <a:ext cx="153828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1897063"/>
            <a:ext cx="536575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916113"/>
            <a:ext cx="7127875" cy="439896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 smtClean="0"/>
              <a:t>Změna instalovaných výkonů v  2014</a:t>
            </a:r>
            <a:endParaRPr lang="cs-CZ" sz="2400" dirty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74638"/>
            <a:ext cx="153828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Shluk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Shluk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2303</TotalTime>
  <Words>2275</Words>
  <Application>Microsoft Office PowerPoint</Application>
  <PresentationFormat>Předvádění na obrazovce (4:3)</PresentationFormat>
  <Paragraphs>237</Paragraphs>
  <Slides>27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6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Shluk</vt:lpstr>
      <vt:lpstr>Chart</vt:lpstr>
      <vt:lpstr>Nastal čas rozhodnutí. Potřebujeme dál uhelné elektrárny a teplárny?   </vt:lpstr>
      <vt:lpstr>Hlavní projekty</vt:lpstr>
      <vt:lpstr>    Co analyzujeme  v hnědouhelné energetice:                                                   Analytická data:</vt:lpstr>
      <vt:lpstr>Co se dnes na našem kontinentu děje ??</vt:lpstr>
      <vt:lpstr>Výroba elektřiny v EU 28 růst OZE, ztrácí zemní plyn a jádro</vt:lpstr>
      <vt:lpstr>Energiewende a realita. Podstatná změna pohledu na další využití uhlí v Německu. Dřívější ministr hospodářství jde dnes již mnohem dále….. </vt:lpstr>
      <vt:lpstr>Podíl jednotlivých paliv na výrobě elektřiny v Německu v letech 1990-2015</vt:lpstr>
      <vt:lpstr>Změna instalovaných výkonů v Evropě  v 2015 ( MWe)</vt:lpstr>
      <vt:lpstr>Změna instalovaných výkonů v  2014</vt:lpstr>
      <vt:lpstr>Změna instalovaných výkonů v 2013</vt:lpstr>
      <vt:lpstr>Nerentabilní výroba elektřiny z plynových  elektráren- jejich uzavírání a „ turistika                                            plynových turbín“ po světě. Výroba z hu jediná odolává</vt:lpstr>
      <vt:lpstr>V případě odstavení jaderných elektráren vzniká systémové riziko chybějícího výkonu.                             Po demontáží a následné „turistice“ plynových  turbín je hu a ču nahrazujícím zdrojem….</vt:lpstr>
      <vt:lpstr>Co to všechno znamená?         </vt:lpstr>
      <vt:lpstr> Německo - aktuální vývoj  materiál Platts </vt:lpstr>
      <vt:lpstr>Německo - aktuální vývoj  materiál Platts- pokračování</vt:lpstr>
      <vt:lpstr>Co se na nás valí z Evropy?? Ekologická legislativa je vzhledem k vyvolávaným investicím stále brutálnější..</vt:lpstr>
      <vt:lpstr>Co se na nás valí z Evropy?? Ekologická legislativa je vzhledem k vyvolávaným investicím stále brutálnější..</vt:lpstr>
      <vt:lpstr> A  jak je to nyní u nás? Struktura instalovaného výkonu ČR      </vt:lpstr>
      <vt:lpstr>A jak to tedy bude v ČR??   Německo nás ovlivňuje zásadně a u něj uhlí ještě zjevně dlouho pilířem výroby bude- viz. v 2015 nákup dolů a elektráren Vattenfallu skupinou EPH….. </vt:lpstr>
      <vt:lpstr>A jak to tedy bude v ČR?? – zjevně zatím  poněkud jinak než v Německu….</vt:lpstr>
      <vt:lpstr>A jak to tedy bude v ČR?? – zjevně zatím  poněkud jinak než v Německu….</vt:lpstr>
      <vt:lpstr>Proč tedy nastal opravdu čas rozhodnutí !!</vt:lpstr>
      <vt:lpstr>Jak by bylo vhodné asi ze strany  státu rozhodnout??</vt:lpstr>
      <vt:lpstr>Rozhodnutí první na řadě - Počerady</vt:lpstr>
      <vt:lpstr>Vývojový trend výroby a prodeje elektřiny u IPPs I zde je ukrytí nezanedbatelný problém…..</vt:lpstr>
      <vt:lpstr>Co tedy dál??</vt:lpstr>
      <vt:lpstr>Prezentace aplikace PowerPoint</vt:lpstr>
    </vt:vector>
  </TitlesOfParts>
  <Company>Ness a.s.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Stabilizace a pružnost v nejistých dobách</dc:title>
  <dc:creator>P3402225</dc:creator>
  <cp:lastModifiedBy>Jan Vondráš</cp:lastModifiedBy>
  <cp:revision>415</cp:revision>
  <cp:lastPrinted>2016-09-13T11:13:37Z</cp:lastPrinted>
  <dcterms:created xsi:type="dcterms:W3CDTF">2009-11-11T10:58:44Z</dcterms:created>
  <dcterms:modified xsi:type="dcterms:W3CDTF">2017-05-24T14:19:39Z</dcterms:modified>
</cp:coreProperties>
</file>