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30" autoAdjust="0"/>
  </p:normalViewPr>
  <p:slideViewPr>
    <p:cSldViewPr snapToGrid="0">
      <p:cViewPr varScale="1">
        <p:scale>
          <a:sx n="84" d="100"/>
          <a:sy n="84" d="100"/>
        </p:scale>
        <p:origin x="150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387831921833021"/>
          <c:y val="9.8405457754016212E-2"/>
          <c:w val="0.74744918250909331"/>
          <c:h val="0.731089724895499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ELE ?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solidFill>
                  <a:schemeClr val="bg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List1!$B$2</c:f>
              <c:numCache>
                <c:formatCode>General</c:formatCode>
                <c:ptCount val="1"/>
                <c:pt idx="0">
                  <c:v>660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9487704"/>
        <c:axId val="249486528"/>
      </c:barChart>
      <c:catAx>
        <c:axId val="249487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9486528"/>
        <c:crosses val="autoZero"/>
        <c:auto val="1"/>
        <c:lblAlgn val="ctr"/>
        <c:lblOffset val="100"/>
        <c:noMultiLvlLbl val="0"/>
      </c:catAx>
      <c:valAx>
        <c:axId val="249486528"/>
        <c:scaling>
          <c:orientation val="minMax"/>
          <c:max val="10000"/>
        </c:scaling>
        <c:delete val="1"/>
        <c:axPos val="l"/>
        <c:numFmt formatCode="General" sourceLinked="1"/>
        <c:majorTickMark val="out"/>
        <c:minorTickMark val="none"/>
        <c:tickLblPos val="nextTo"/>
        <c:crossAx val="249487704"/>
        <c:crosses val="autoZero"/>
        <c:crossBetween val="between"/>
        <c:majorUnit val="2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Ledvice II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5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List1!$A$2:$A$9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List1!$B$2:$B$9</c:f>
              <c:numCache>
                <c:formatCode>General</c:formatCode>
                <c:ptCount val="8"/>
                <c:pt idx="0">
                  <c:v>220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Prunéřov II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5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ct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5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eparator>.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List1!$A$2:$A$9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List1!$C$2:$C$9</c:f>
              <c:numCache>
                <c:formatCode>General</c:formatCode>
                <c:ptCount val="8"/>
                <c:pt idx="0">
                  <c:v>430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Dětmarovice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5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List1!$A$2:$A$9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List1!$D$2:$D$9</c:f>
              <c:numCache>
                <c:formatCode>General</c:formatCode>
                <c:ptCount val="8"/>
                <c:pt idx="1">
                  <c:v>400</c:v>
                </c:pt>
              </c:numCache>
            </c:numRef>
          </c:val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Mělník II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Overflow="overflow" horzOverflow="overflow" vert="horz" wrap="square" lIns="38100" tIns="19050" rIns="38100" bIns="19050" anchor="ctr">
                <a:normAutofit/>
              </a:bodyPr>
              <a:lstStyle/>
              <a:p>
                <a:pPr>
                  <a:defRPr sz="800" b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latin typeface="+mn-lt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0"/>
              </c:ext>
            </c:extLst>
          </c:dLbls>
          <c:cat>
            <c:numRef>
              <c:f>List1!$A$2:$A$9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List1!$E$2:$E$9</c:f>
              <c:numCache>
                <c:formatCode>General</c:formatCode>
                <c:ptCount val="8"/>
                <c:pt idx="1">
                  <c:v>110</c:v>
                </c:pt>
              </c:numCache>
            </c:numRef>
          </c:val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Mělník III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5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List1!$A$2:$A$9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List1!$F$2:$F$9</c:f>
              <c:numCache>
                <c:formatCode>General</c:formatCode>
                <c:ptCount val="8"/>
                <c:pt idx="2">
                  <c:v>500</c:v>
                </c:pt>
              </c:numCache>
            </c:numRef>
          </c:val>
        </c:ser>
        <c:ser>
          <c:idx val="5"/>
          <c:order val="5"/>
          <c:tx>
            <c:strRef>
              <c:f>List1!$G$1</c:f>
              <c:strCache>
                <c:ptCount val="1"/>
                <c:pt idx="0">
                  <c:v>Tisová I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5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List1!$A$2:$A$9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List1!$G$2:$G$9</c:f>
              <c:numCache>
                <c:formatCode>General</c:formatCode>
                <c:ptCount val="8"/>
                <c:pt idx="2">
                  <c:v>183</c:v>
                </c:pt>
              </c:numCache>
            </c:numRef>
          </c:val>
        </c:ser>
        <c:ser>
          <c:idx val="6"/>
          <c:order val="6"/>
          <c:tx>
            <c:strRef>
              <c:f>List1!$H$1</c:f>
              <c:strCache>
                <c:ptCount val="1"/>
                <c:pt idx="0">
                  <c:v>EMĚ II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48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List1!$A$2:$A$9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List1!$H$2:$H$9</c:f>
              <c:numCache>
                <c:formatCode>General</c:formatCode>
                <c:ptCount val="8"/>
                <c:pt idx="3">
                  <c:v>110</c:v>
                </c:pt>
              </c:numCache>
            </c:numRef>
          </c:val>
        </c:ser>
        <c:ser>
          <c:idx val="7"/>
          <c:order val="7"/>
          <c:tx>
            <c:strRef>
              <c:f>List1!$I$1</c:f>
              <c:strCache>
                <c:ptCount val="1"/>
                <c:pt idx="0">
                  <c:v>Prunéřov I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5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List1!$A$2:$A$9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List1!$I$2:$I$9</c:f>
              <c:numCache>
                <c:formatCode>General</c:formatCode>
                <c:ptCount val="8"/>
                <c:pt idx="4">
                  <c:v>440</c:v>
                </c:pt>
              </c:numCache>
            </c:numRef>
          </c:val>
        </c:ser>
        <c:ser>
          <c:idx val="8"/>
          <c:order val="8"/>
          <c:tx>
            <c:strRef>
              <c:f>List1!$J$1</c:f>
              <c:strCache>
                <c:ptCount val="1"/>
                <c:pt idx="0">
                  <c:v>EPČ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5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List1!$A$2:$A$9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List1!$J$2:$J$9</c:f>
              <c:numCache>
                <c:formatCode>General</c:formatCode>
                <c:ptCount val="8"/>
                <c:pt idx="4">
                  <c:v>200</c:v>
                </c:pt>
              </c:numCache>
            </c:numRef>
          </c:val>
        </c:ser>
        <c:ser>
          <c:idx val="9"/>
          <c:order val="9"/>
          <c:tx>
            <c:strRef>
              <c:f>List1!$K$1</c:f>
              <c:strCache>
                <c:ptCount val="1"/>
                <c:pt idx="0">
                  <c:v>EHO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98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List1!$A$2:$A$9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List1!$K$2:$K$9</c:f>
              <c:numCache>
                <c:formatCode>General</c:formatCode>
                <c:ptCount val="8"/>
                <c:pt idx="5">
                  <c:v>100</c:v>
                </c:pt>
              </c:numCache>
            </c:numRef>
          </c:val>
        </c:ser>
        <c:ser>
          <c:idx val="10"/>
          <c:order val="10"/>
          <c:tx>
            <c:strRef>
              <c:f>List1!$L$1</c:f>
              <c:strCache>
                <c:ptCount val="1"/>
                <c:pt idx="0">
                  <c:v>ETI II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8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List1!$A$2:$A$9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List1!$L$2:$L$9</c:f>
              <c:numCache>
                <c:formatCode>General</c:formatCode>
                <c:ptCount val="8"/>
                <c:pt idx="6">
                  <c:v>112</c:v>
                </c:pt>
              </c:numCache>
            </c:numRef>
          </c:val>
        </c:ser>
        <c:ser>
          <c:idx val="11"/>
          <c:order val="11"/>
          <c:tx>
            <c:strRef>
              <c:f>List1!$M$1</c:f>
              <c:strCache>
                <c:ptCount val="1"/>
                <c:pt idx="0">
                  <c:v>EDĚ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5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List1!$A$2:$A$9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List1!$M$2:$M$9</c:f>
              <c:numCache>
                <c:formatCode>General</c:formatCode>
                <c:ptCount val="8"/>
                <c:pt idx="6">
                  <c:v>400</c:v>
                </c:pt>
              </c:numCache>
            </c:numRef>
          </c:val>
        </c:ser>
        <c:ser>
          <c:idx val="12"/>
          <c:order val="12"/>
          <c:tx>
            <c:strRef>
              <c:f>List1!$N$1</c:f>
              <c:strCache>
                <c:ptCount val="1"/>
                <c:pt idx="0">
                  <c:v>Počerady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5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List1!$A$2:$A$9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List1!$N$2:$N$9</c:f>
              <c:numCache>
                <c:formatCode>General</c:formatCode>
                <c:ptCount val="8"/>
                <c:pt idx="7">
                  <c:v>800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7"/>
        <c:overlap val="100"/>
        <c:axId val="249486920"/>
        <c:axId val="249488488"/>
      </c:barChart>
      <c:catAx>
        <c:axId val="2494869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597" b="0" i="0" u="none" strike="noStrike" baseline="0">
                    <a:solidFill>
                      <a:srgbClr val="333333"/>
                    </a:solidFill>
                    <a:latin typeface="Lucida Sans Unicode"/>
                    <a:ea typeface="Lucida Sans Unicode"/>
                    <a:cs typeface="Lucida Sans Unicode"/>
                  </a:defRPr>
                </a:pPr>
                <a:r>
                  <a:rPr lang="cs-CZ"/>
                  <a:t>Odstavovaný výkon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06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9488488"/>
        <c:crosses val="autoZero"/>
        <c:auto val="1"/>
        <c:lblAlgn val="ctr"/>
        <c:lblOffset val="100"/>
        <c:noMultiLvlLbl val="0"/>
      </c:catAx>
      <c:valAx>
        <c:axId val="249488488"/>
        <c:scaling>
          <c:orientation val="minMax"/>
          <c:max val="800"/>
        </c:scaling>
        <c:delete val="0"/>
        <c:axPos val="l"/>
        <c:majorGridlines>
          <c:spPr>
            <a:ln w="9506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sz="1397" b="0" i="0" u="none" strike="noStrike" baseline="0">
                    <a:solidFill>
                      <a:srgbClr val="333333"/>
                    </a:solidFill>
                    <a:latin typeface="Lucida Sans Unicode"/>
                    <a:ea typeface="Lucida Sans Unicode"/>
                    <a:cs typeface="Lucida Sans Unicode"/>
                  </a:defRPr>
                </a:pPr>
                <a:r>
                  <a:rPr lang="cs-CZ"/>
                  <a:t>MWel</a:t>
                </a:r>
              </a:p>
            </c:rich>
          </c:tx>
          <c:layout>
            <c:manualLayout>
              <c:xMode val="edge"/>
              <c:yMode val="edge"/>
              <c:x val="2.687125495108162E-2"/>
              <c:y val="0.3691649151830982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9486920"/>
        <c:crosses val="autoZero"/>
        <c:crossBetween val="between"/>
      </c:valAx>
      <c:spPr>
        <a:noFill/>
        <a:ln w="25351">
          <a:noFill/>
        </a:ln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9158756559392666"/>
          <c:y val="4.0849242059524248E-2"/>
          <c:w val="0.58090488556455577"/>
          <c:h val="0.7223034246194867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Sloupec1</c:v>
                </c:pt>
              </c:strCache>
            </c:strRef>
          </c:tx>
          <c:spPr>
            <a:solidFill>
              <a:srgbClr val="DA0000"/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strRef>
              <c:f>List1!$A$2</c:f>
              <c:strCache>
                <c:ptCount val="1"/>
                <c:pt idx="0">
                  <c:v>Celkový pokles výkonu</c:v>
                </c:pt>
              </c:strCache>
            </c:strRef>
          </c:cat>
          <c:val>
            <c:numRef>
              <c:f>List1!$B$2</c:f>
              <c:numCache>
                <c:formatCode>General</c:formatCode>
                <c:ptCount val="1"/>
                <c:pt idx="0">
                  <c:v>6409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DA0000"/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strRef>
              <c:f>List1!$A$2</c:f>
              <c:strCache>
                <c:ptCount val="1"/>
                <c:pt idx="0">
                  <c:v>Celkový pokles výkonu</c:v>
                </c:pt>
              </c:strCache>
            </c:strRef>
          </c:cat>
          <c:val>
            <c:numRef>
              <c:f>List1!$C$2</c:f>
              <c:numCache>
                <c:formatCode>General</c:formatCode>
                <c:ptCount val="1"/>
                <c:pt idx="0">
                  <c:v>800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DA0000"/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strRef>
              <c:f>List1!$A$2</c:f>
              <c:strCache>
                <c:ptCount val="1"/>
                <c:pt idx="0">
                  <c:v>Celkový pokles výkonu</c:v>
                </c:pt>
              </c:strCache>
            </c:strRef>
          </c:cat>
          <c:val>
            <c:numRef>
              <c:f>List1!$D$2</c:f>
              <c:numCache>
                <c:formatCode>General</c:formatCode>
                <c:ptCount val="1"/>
                <c:pt idx="0">
                  <c:v>512</c:v>
                </c:pt>
              </c:numCache>
            </c:numRef>
          </c:val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DA0000"/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strRef>
              <c:f>List1!$A$2</c:f>
              <c:strCache>
                <c:ptCount val="1"/>
                <c:pt idx="0">
                  <c:v>Celkový pokles výkonu</c:v>
                </c:pt>
              </c:strCache>
            </c:strRef>
          </c:cat>
          <c:val>
            <c:numRef>
              <c:f>List1!$E$2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DA0000"/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strRef>
              <c:f>List1!$A$2</c:f>
              <c:strCache>
                <c:ptCount val="1"/>
                <c:pt idx="0">
                  <c:v>Celkový pokles výkonu</c:v>
                </c:pt>
              </c:strCache>
            </c:strRef>
          </c:cat>
          <c:val>
            <c:numRef>
              <c:f>List1!$F$2</c:f>
              <c:numCache>
                <c:formatCode>General</c:formatCode>
                <c:ptCount val="1"/>
                <c:pt idx="0">
                  <c:v>640</c:v>
                </c:pt>
              </c:numCache>
            </c:numRef>
          </c:val>
        </c:ser>
        <c:ser>
          <c:idx val="5"/>
          <c:order val="5"/>
          <c:tx>
            <c:strRef>
              <c:f>List1!$G$1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DA0000"/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strRef>
              <c:f>List1!$A$2</c:f>
              <c:strCache>
                <c:ptCount val="1"/>
                <c:pt idx="0">
                  <c:v>Celkový pokles výkonu</c:v>
                </c:pt>
              </c:strCache>
            </c:strRef>
          </c:cat>
          <c:val>
            <c:numRef>
              <c:f>List1!$G$2</c:f>
              <c:numCache>
                <c:formatCode>General</c:formatCode>
                <c:ptCount val="1"/>
                <c:pt idx="0">
                  <c:v>110</c:v>
                </c:pt>
              </c:numCache>
            </c:numRef>
          </c:val>
        </c:ser>
        <c:ser>
          <c:idx val="6"/>
          <c:order val="6"/>
          <c:tx>
            <c:strRef>
              <c:f>List1!$H$1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DA0000"/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strRef>
              <c:f>List1!$A$2</c:f>
              <c:strCache>
                <c:ptCount val="1"/>
                <c:pt idx="0">
                  <c:v>Celkový pokles výkonu</c:v>
                </c:pt>
              </c:strCache>
            </c:strRef>
          </c:cat>
          <c:val>
            <c:numRef>
              <c:f>List1!$H$2</c:f>
              <c:numCache>
                <c:formatCode>General</c:formatCode>
                <c:ptCount val="1"/>
                <c:pt idx="0">
                  <c:v>683</c:v>
                </c:pt>
              </c:numCache>
            </c:numRef>
          </c:val>
        </c:ser>
        <c:ser>
          <c:idx val="7"/>
          <c:order val="7"/>
          <c:tx>
            <c:strRef>
              <c:f>List1!$I$1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DA0000"/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strRef>
              <c:f>List1!$A$2</c:f>
              <c:strCache>
                <c:ptCount val="1"/>
                <c:pt idx="0">
                  <c:v>Celkový pokles výkonu</c:v>
                </c:pt>
              </c:strCache>
            </c:strRef>
          </c:cat>
          <c:val>
            <c:numRef>
              <c:f>List1!$I$2</c:f>
              <c:numCache>
                <c:formatCode>General</c:formatCode>
                <c:ptCount val="1"/>
                <c:pt idx="0">
                  <c:v>510</c:v>
                </c:pt>
              </c:numCache>
            </c:numRef>
          </c:val>
        </c:ser>
        <c:ser>
          <c:idx val="8"/>
          <c:order val="8"/>
          <c:tx>
            <c:strRef>
              <c:f>List1!$J$1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DA0000"/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strRef>
              <c:f>List1!$A$2</c:f>
              <c:strCache>
                <c:ptCount val="1"/>
                <c:pt idx="0">
                  <c:v>Celkový pokles výkonu</c:v>
                </c:pt>
              </c:strCache>
            </c:strRef>
          </c:cat>
          <c:val>
            <c:numRef>
              <c:f>List1!$J$2</c:f>
              <c:numCache>
                <c:formatCode>General</c:formatCode>
                <c:ptCount val="1"/>
                <c:pt idx="0">
                  <c:v>650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100"/>
        <c:axId val="250186104"/>
        <c:axId val="250189240"/>
      </c:barChart>
      <c:catAx>
        <c:axId val="250186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04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96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50189240"/>
        <c:crosses val="autoZero"/>
        <c:auto val="1"/>
        <c:lblAlgn val="ctr"/>
        <c:lblOffset val="100"/>
        <c:noMultiLvlLbl val="0"/>
      </c:catAx>
      <c:valAx>
        <c:axId val="250189240"/>
        <c:scaling>
          <c:orientation val="minMax"/>
          <c:max val="11000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397" b="0" i="0" u="none" strike="noStrike" baseline="0">
                    <a:solidFill>
                      <a:srgbClr val="333333"/>
                    </a:solidFill>
                    <a:latin typeface="Lucida Sans Unicode"/>
                    <a:ea typeface="Lucida Sans Unicode"/>
                    <a:cs typeface="Lucida Sans Unicode"/>
                  </a:defRPr>
                </a:pPr>
                <a:r>
                  <a:rPr lang="cs-CZ"/>
                  <a:t>MWel</a:t>
                </a:r>
              </a:p>
            </c:rich>
          </c:tx>
          <c:layout>
            <c:manualLayout>
              <c:xMode val="edge"/>
              <c:yMode val="edge"/>
              <c:x val="0"/>
              <c:y val="0.39742111987556938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4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50186104"/>
        <c:crosses val="autoZero"/>
        <c:crossBetween val="between"/>
      </c:valAx>
      <c:spPr>
        <a:noFill/>
        <a:ln w="25344">
          <a:noFill/>
        </a:ln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10DB-2119-4B54-9EDA-BD84A078BC5E}" type="datetimeFigureOut">
              <a:rPr lang="cs-CZ" smtClean="0"/>
              <a:t>24.5.2017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79C0-4450-4EED-A4CC-6C49D48C8E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013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10DB-2119-4B54-9EDA-BD84A078BC5E}" type="datetimeFigureOut">
              <a:rPr lang="cs-CZ" smtClean="0"/>
              <a:t>24.5.2017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79C0-4450-4EED-A4CC-6C49D48C8E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0015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10DB-2119-4B54-9EDA-BD84A078BC5E}" type="datetimeFigureOut">
              <a:rPr lang="cs-CZ" smtClean="0"/>
              <a:t>24.5.2017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79C0-4450-4EED-A4CC-6C49D48C8E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359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10DB-2119-4B54-9EDA-BD84A078BC5E}" type="datetimeFigureOut">
              <a:rPr lang="cs-CZ" smtClean="0"/>
              <a:t>24.5.2017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79C0-4450-4EED-A4CC-6C49D48C8E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3772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10DB-2119-4B54-9EDA-BD84A078BC5E}" type="datetimeFigureOut">
              <a:rPr lang="cs-CZ" smtClean="0"/>
              <a:t>24.5.2017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79C0-4450-4EED-A4CC-6C49D48C8E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468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10DB-2119-4B54-9EDA-BD84A078BC5E}" type="datetimeFigureOut">
              <a:rPr lang="cs-CZ" smtClean="0"/>
              <a:t>24.5.2017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79C0-4450-4EED-A4CC-6C49D48C8E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7719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10DB-2119-4B54-9EDA-BD84A078BC5E}" type="datetimeFigureOut">
              <a:rPr lang="cs-CZ" smtClean="0"/>
              <a:t>24.5.2017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79C0-4450-4EED-A4CC-6C49D48C8E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210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10DB-2119-4B54-9EDA-BD84A078BC5E}" type="datetimeFigureOut">
              <a:rPr lang="cs-CZ" smtClean="0"/>
              <a:t>24.5.2017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79C0-4450-4EED-A4CC-6C49D48C8E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902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10DB-2119-4B54-9EDA-BD84A078BC5E}" type="datetimeFigureOut">
              <a:rPr lang="cs-CZ" smtClean="0"/>
              <a:t>24.5.2017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79C0-4450-4EED-A4CC-6C49D48C8E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110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10DB-2119-4B54-9EDA-BD84A078BC5E}" type="datetimeFigureOut">
              <a:rPr lang="cs-CZ" smtClean="0"/>
              <a:t>24.5.2017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79C0-4450-4EED-A4CC-6C49D48C8E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5232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10DB-2119-4B54-9EDA-BD84A078BC5E}" type="datetimeFigureOut">
              <a:rPr lang="cs-CZ" smtClean="0"/>
              <a:t>24.5.2017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79C0-4450-4EED-A4CC-6C49D48C8E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4841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B10DB-2119-4B54-9EDA-BD84A078BC5E}" type="datetimeFigureOut">
              <a:rPr lang="cs-CZ" smtClean="0"/>
              <a:t>24.5.2017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C79C0-4450-4EED-A4CC-6C49D48C8E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223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1748" y="136525"/>
            <a:ext cx="2000250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" name="Graf 22"/>
          <p:cNvGraphicFramePr/>
          <p:nvPr>
            <p:extLst/>
          </p:nvPr>
        </p:nvGraphicFramePr>
        <p:xfrm>
          <a:off x="7270750" y="1203325"/>
          <a:ext cx="1811338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5449" y="22449"/>
            <a:ext cx="7886700" cy="1325563"/>
          </a:xfrm>
        </p:spPr>
        <p:txBody>
          <a:bodyPr/>
          <a:lstStyle/>
          <a:p>
            <a:pPr>
              <a:defRPr/>
            </a:pPr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jak to tedy bude v ČR?? </a:t>
            </a: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– zjevně zatím </a:t>
            </a:r>
            <a:b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poněkud jinak než v Německu….</a:t>
            </a:r>
            <a:endParaRPr lang="cs-CZ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30086" y="6125281"/>
            <a:ext cx="8883827" cy="652463"/>
          </a:xfrm>
        </p:spPr>
        <p:txBody>
          <a:bodyPr/>
          <a:lstStyle/>
          <a:p>
            <a:pPr marL="109537" indent="0">
              <a:buFont typeface="Wingdings 3" panose="05040102010807070707" pitchFamily="18" charset="2"/>
              <a:buNone/>
              <a:defRPr/>
            </a:pPr>
            <a:r>
              <a:rPr lang="cs-CZ" sz="1600" dirty="0" smtClean="0">
                <a:solidFill>
                  <a:srgbClr val="FF0000"/>
                </a:solidFill>
              </a:rPr>
              <a:t>Dále nemáme zatím tzv. „teplé uhlí“ po ukončení těžby na ČSA od 2024 pro: Energetiku Unipetrol, Teplárnu Trmice, TOT, TST, En. Spolana a další teplárny..</a:t>
            </a:r>
          </a:p>
          <a:p>
            <a:pPr>
              <a:defRPr/>
            </a:pPr>
            <a:endParaRPr lang="cs-CZ" sz="1600" dirty="0" smtClean="0"/>
          </a:p>
          <a:p>
            <a:pPr>
              <a:defRPr/>
            </a:pPr>
            <a:endParaRPr lang="cs-CZ" sz="1600" dirty="0" smtClean="0"/>
          </a:p>
          <a:p>
            <a:pPr>
              <a:defRPr/>
            </a:pPr>
            <a:endParaRPr lang="cs-CZ" sz="1600" dirty="0"/>
          </a:p>
          <a:p>
            <a:pPr marL="109537" indent="0">
              <a:buFont typeface="Wingdings 3" panose="05040102010807070707" pitchFamily="18" charset="2"/>
              <a:buNone/>
              <a:defRPr/>
            </a:pPr>
            <a:endParaRPr lang="cs-CZ" sz="1600" dirty="0"/>
          </a:p>
        </p:txBody>
      </p:sp>
      <p:graphicFrame>
        <p:nvGraphicFramePr>
          <p:cNvPr id="9" name="Graf 8"/>
          <p:cNvGraphicFramePr>
            <a:graphicFrameLocks/>
          </p:cNvGraphicFramePr>
          <p:nvPr>
            <p:extLst/>
          </p:nvPr>
        </p:nvGraphicFramePr>
        <p:xfrm>
          <a:off x="-50800" y="1536700"/>
          <a:ext cx="5198864" cy="4405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Graf 12"/>
          <p:cNvGraphicFramePr>
            <a:graphicFrameLocks/>
          </p:cNvGraphicFramePr>
          <p:nvPr>
            <p:extLst/>
          </p:nvPr>
        </p:nvGraphicFramePr>
        <p:xfrm>
          <a:off x="5292079" y="1124744"/>
          <a:ext cx="2583509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TextovéPole 13"/>
          <p:cNvSpPr txBox="1"/>
          <p:nvPr/>
        </p:nvSpPr>
        <p:spPr>
          <a:xfrm>
            <a:off x="6643348" y="1170894"/>
            <a:ext cx="790575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100 %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6784072" y="1170894"/>
            <a:ext cx="792162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94 %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6776978" y="1182060"/>
            <a:ext cx="792162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89 %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6796768" y="1178150"/>
            <a:ext cx="792162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82 %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6789510" y="1171065"/>
            <a:ext cx="792163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81 %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6773181" y="1180986"/>
            <a:ext cx="792162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75 %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6775846" y="1180306"/>
            <a:ext cx="792163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74 %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6790532" y="1181100"/>
            <a:ext cx="792162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69 %</a:t>
            </a:r>
          </a:p>
        </p:txBody>
      </p:sp>
      <p:sp>
        <p:nvSpPr>
          <p:cNvPr id="24" name="TextovéPole 13"/>
          <p:cNvSpPr txBox="1"/>
          <p:nvPr/>
        </p:nvSpPr>
        <p:spPr>
          <a:xfrm>
            <a:off x="6761163" y="1201738"/>
            <a:ext cx="792162" cy="3397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62 %</a:t>
            </a:r>
            <a:endParaRPr lang="cs-CZ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942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9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9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9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250"/>
                            </p:stCondLst>
                            <p:childTnLst>
                              <p:par>
                                <p:cTn id="15" presetID="2" presetClass="exit" presetSubtype="3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1500"/>
                                        <p:tgtEl>
                                          <p:spTgt spid="13">
                                            <p:graphicEl>
                                              <a:chart seriesIdx="8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500"/>
                                        <p:tgtEl>
                                          <p:spTgt spid="13">
                                            <p:graphicEl>
                                              <a:chart seriesIdx="8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8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9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9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"/>
                            </p:stCondLst>
                            <p:childTnLst>
                              <p:par>
                                <p:cTn id="32" presetID="2" presetClass="entr" presetSubtype="9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9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9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250"/>
                            </p:stCondLst>
                            <p:childTnLst>
                              <p:par>
                                <p:cTn id="37" presetID="2" presetClass="exit" presetSubtype="3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500"/>
                                        <p:tgtEl>
                                          <p:spTgt spid="13">
                                            <p:graphicEl>
                                              <a:chart seriesIdx="7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500"/>
                                        <p:tgtEl>
                                          <p:spTgt spid="13">
                                            <p:graphicEl>
                                              <a:chart seriesIdx="7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7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750" fill="hold"/>
                                        <p:tgtEl>
                                          <p:spTgt spid="9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750" fill="hold"/>
                                        <p:tgtEl>
                                          <p:spTgt spid="9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50"/>
                            </p:stCondLst>
                            <p:childTnLst>
                              <p:par>
                                <p:cTn id="54" presetID="2" presetClass="entr" presetSubtype="9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9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750" fill="hold"/>
                                        <p:tgtEl>
                                          <p:spTgt spid="9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250"/>
                            </p:stCondLst>
                            <p:childTnLst>
                              <p:par>
                                <p:cTn id="59" presetID="2" presetClass="exit" presetSubtype="3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1500"/>
                                        <p:tgtEl>
                                          <p:spTgt spid="13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500"/>
                                        <p:tgtEl>
                                          <p:spTgt spid="13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750" fill="hold"/>
                                        <p:tgtEl>
                                          <p:spTgt spid="9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750" fill="hold"/>
                                        <p:tgtEl>
                                          <p:spTgt spid="9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50"/>
                            </p:stCondLst>
                            <p:childTnLst>
                              <p:par>
                                <p:cTn id="76" presetID="2" presetClass="exit" presetSubtype="3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" dur="1500"/>
                                        <p:tgtEl>
                                          <p:spTgt spid="13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500"/>
                                        <p:tgtEl>
                                          <p:spTgt spid="13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7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750" fill="hold"/>
                                        <p:tgtEl>
                                          <p:spTgt spid="9">
                                            <p:graphicEl>
                                              <a:chart seriesIdx="7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750" fill="hold"/>
                                        <p:tgtEl>
                                          <p:spTgt spid="9">
                                            <p:graphicEl>
                                              <a:chart seriesIdx="7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750"/>
                            </p:stCondLst>
                            <p:childTnLst>
                              <p:par>
                                <p:cTn id="93" presetID="2" presetClass="entr" presetSubtype="9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8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750" fill="hold"/>
                                        <p:tgtEl>
                                          <p:spTgt spid="9">
                                            <p:graphicEl>
                                              <a:chart seriesIdx="8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750" fill="hold"/>
                                        <p:tgtEl>
                                          <p:spTgt spid="9">
                                            <p:graphicEl>
                                              <a:chart seriesIdx="8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250"/>
                            </p:stCondLst>
                            <p:childTnLst>
                              <p:par>
                                <p:cTn id="98" presetID="2" presetClass="exit" presetSubtype="3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9" dur="1500"/>
                                        <p:tgtEl>
                                          <p:spTgt spid="13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1500"/>
                                        <p:tgtEl>
                                          <p:spTgt spid="13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9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750" fill="hold"/>
                                        <p:tgtEl>
                                          <p:spTgt spid="9">
                                            <p:graphicEl>
                                              <a:chart seriesIdx="9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750" fill="hold"/>
                                        <p:tgtEl>
                                          <p:spTgt spid="9">
                                            <p:graphicEl>
                                              <a:chart seriesIdx="9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750"/>
                            </p:stCondLst>
                            <p:childTnLst>
                              <p:par>
                                <p:cTn id="115" presetID="2" presetClass="exit" presetSubtype="3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6" dur="1500"/>
                                        <p:tgtEl>
                                          <p:spTgt spid="1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1500"/>
                                        <p:tgtEl>
                                          <p:spTgt spid="1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750" fill="hold"/>
                                        <p:tgtEl>
                                          <p:spTgt spid="9">
                                            <p:graphicEl>
                                              <a:chart seriesIdx="1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750" fill="hold"/>
                                        <p:tgtEl>
                                          <p:spTgt spid="9">
                                            <p:graphicEl>
                                              <a:chart seriesIdx="1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750"/>
                            </p:stCondLst>
                            <p:childTnLst>
                              <p:par>
                                <p:cTn id="132" presetID="2" presetClass="entr" presetSubtype="9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750" fill="hold"/>
                                        <p:tgtEl>
                                          <p:spTgt spid="9">
                                            <p:graphicEl>
                                              <a:chart seriesIdx="1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750" fill="hold"/>
                                        <p:tgtEl>
                                          <p:spTgt spid="9">
                                            <p:graphicEl>
                                              <a:chart seriesIdx="1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250"/>
                            </p:stCondLst>
                            <p:childTnLst>
                              <p:par>
                                <p:cTn id="137" presetID="2" presetClass="exit" presetSubtype="3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8" dur="1500"/>
                                        <p:tgtEl>
                                          <p:spTgt spid="1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1500"/>
                                        <p:tgtEl>
                                          <p:spTgt spid="1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9">
                                            <p:graphicEl>
                                              <a:chart seriesIdx="1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9">
                                            <p:graphicEl>
                                              <a:chart seriesIdx="1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00"/>
                            </p:stCondLst>
                            <p:childTnLst>
                              <p:par>
                                <p:cTn id="154" presetID="2" presetClass="exit" presetSubtype="3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5" dur="1500"/>
                                        <p:tgtEl>
                                          <p:spTgt spid="1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1500"/>
                                        <p:tgtEl>
                                          <p:spTgt spid="1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2500"/>
                            </p:stCondLst>
                            <p:childTnLst>
                              <p:par>
                                <p:cTn id="16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3" grpId="0">
        <p:bldAsOne/>
      </p:bldGraphic>
      <p:bldGraphic spid="9" grpId="0">
        <p:bldSub>
          <a:bldChart bld="series"/>
        </p:bldSub>
      </p:bldGraphic>
      <p:bldGraphic spid="13" grpId="0">
        <p:bldSub>
          <a:bldChart bld="series"/>
        </p:bldSub>
      </p:bldGraphic>
      <p:bldP spid="14" grpId="0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  <p:bldP spid="24" grpId="0"/>
    </p:bld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70</Words>
  <Application>Microsoft Office PowerPoint</Application>
  <PresentationFormat>Předvádění na obrazovce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Lucida Sans Unicode</vt:lpstr>
      <vt:lpstr>Wingdings 3</vt:lpstr>
      <vt:lpstr>Motiv Office</vt:lpstr>
      <vt:lpstr>A jak to tedy bude v ČR?? – zjevně zatím  poněkud jinak než v Německu….</vt:lpstr>
    </vt:vector>
  </TitlesOfParts>
  <Company>Severní energetická a.s.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Přemyslovská Kateřina</dc:creator>
  <cp:lastModifiedBy>Přemyslovská Kateřina</cp:lastModifiedBy>
  <cp:revision>6</cp:revision>
  <dcterms:created xsi:type="dcterms:W3CDTF">2017-05-24T07:52:10Z</dcterms:created>
  <dcterms:modified xsi:type="dcterms:W3CDTF">2017-05-24T09:00:28Z</dcterms:modified>
</cp:coreProperties>
</file>