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3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64" r:id="rId4"/>
    <p:sldId id="265" r:id="rId5"/>
    <p:sldId id="275" r:id="rId6"/>
    <p:sldId id="276" r:id="rId7"/>
    <p:sldId id="273" r:id="rId8"/>
    <p:sldId id="274" r:id="rId9"/>
    <p:sldId id="266" r:id="rId10"/>
    <p:sldId id="263" r:id="rId11"/>
    <p:sldId id="272" r:id="rId12"/>
    <p:sldId id="270" r:id="rId13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1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F999A-3DBF-4247-BF57-8C1206486D12}" type="datetimeFigureOut">
              <a:rPr lang="cs-CZ" smtClean="0"/>
              <a:t>21.02.2018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D3445-89BA-4EA1-BE22-DAD9849399F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5408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8D5C58-0693-413D-97BC-F3498E89A20B}" type="datetimeFigureOut">
              <a:rPr lang="cs-CZ" smtClean="0"/>
              <a:t>21.02.2018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189CC-A846-4FFB-BD4F-F2FE88BF5DF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3852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189CC-A846-4FFB-BD4F-F2FE88BF5DFD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9878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 smtClean="0"/>
              <a:t>Kliknutím můžete upravit styl předlohy.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7505C-29AD-4AC0-B1AE-75736339F284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Národní informační den k připravovanému poslednímu kolu výzev 7. RP v energetice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2178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08992-E808-46AD-A000-B9EB1784B2D7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Národní informační den k připravovanému poslednímu kolu výzev 7. RP v energetice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7689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4DA2B-4569-4909-BD7C-08BA5A097118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Národní informační den k připravovanému poslednímu kolu výzev 7. RP v energetice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272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CC2A-C234-471B-8C0C-A5A9EBBE54FD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Národní informační den k připravovanému poslednímu kolu výzev 7. RP v energetice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5292230"/>
      </p:ext>
    </p:extLst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4B965-8CEC-4558-A234-F6D0754A12CA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Národní informační den k připravovanému poslednímu kolu výzev 7. RP v energetice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44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CC2A-C234-471B-8C0C-A5A9EBBE54FD}" type="datetime1">
              <a:rPr lang="cs-CZ" smtClean="0"/>
              <a:t>21.02.2018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Národní informační den k připravovanému poslednímu kolu výzev 7. RP v energetice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643990"/>
      </p:ext>
    </p:extLst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CC2A-C234-471B-8C0C-A5A9EBBE54FD}" type="datetime1">
              <a:rPr lang="cs-CZ" smtClean="0"/>
              <a:t>21.02.2018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Národní informační den k připravovanému poslednímu kolu výzev 7. RP v energetice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0871730"/>
      </p:ext>
    </p:extLst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CC2A-C234-471B-8C0C-A5A9EBBE54FD}" type="datetime1">
              <a:rPr lang="cs-CZ" smtClean="0"/>
              <a:t>21.02.2018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Národní informační den k připravovanému poslednímu kolu výzev 7. RP v energetice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257120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2CAD9-FEB7-45D4-9B69-9A737F7EC79B}" type="datetime1">
              <a:rPr lang="cs-CZ" smtClean="0"/>
              <a:t>21.02.2018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Národní informační den k připravovanému poslednímu kolu výzev 7. RP v energetice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2438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E66E5-B361-442F-ADD6-7B93796F0D0A}" type="datetime1">
              <a:rPr lang="cs-CZ" smtClean="0"/>
              <a:t>21.02.2018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Národní informační den k připravovanému poslednímu kolu výzev 7. RP v energetice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0123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CC2A-C234-471B-8C0C-A5A9EBBE54FD}" type="datetime1">
              <a:rPr lang="cs-CZ" smtClean="0"/>
              <a:t>21.02.2018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Národní informační den k připravovanému poslednímu kolu výzev 7. RP v energetice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8648132"/>
      </p:ext>
    </p:extLst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ECC2A-C234-471B-8C0C-A5A9EBBE54FD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Národní informační den k připravovanému poslednímu kolu výzev 7. RP v energetice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671A1-CAAC-497C-B278-DAF2C11711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5368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/>
              <a:t>H2020 </a:t>
            </a:r>
            <a:r>
              <a:rPr lang="cs-CZ" b="1" dirty="0" smtClean="0"/>
              <a:t>– pohled hodnotitele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Miroslav Chomát</a:t>
            </a:r>
          </a:p>
          <a:p>
            <a:r>
              <a:rPr lang="cs-CZ" dirty="0" smtClean="0"/>
              <a:t>Ústav termomechaniky AVČR, v</a:t>
            </a:r>
            <a:r>
              <a:rPr lang="cs-CZ" dirty="0" smtClean="0"/>
              <a:t>. v. i</a:t>
            </a:r>
            <a:r>
              <a:rPr lang="cs-CZ" dirty="0" smtClean="0"/>
              <a:t>.</a:t>
            </a:r>
          </a:p>
          <a:p>
            <a:r>
              <a:rPr lang="cs-CZ" dirty="0" smtClean="0"/>
              <a:t>chomat@it.cas.cz</a:t>
            </a:r>
            <a:endParaRPr lang="cs-CZ" dirty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9D3F3-C3C7-4790-8C52-4EDA2F4635AC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951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Bodování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cs-CZ" dirty="0"/>
          </a:p>
          <a:p>
            <a:r>
              <a:rPr lang="cs-CZ" b="1" dirty="0" smtClean="0"/>
              <a:t>0 -</a:t>
            </a:r>
            <a:r>
              <a:rPr lang="cs-CZ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proposal </a:t>
            </a:r>
            <a:r>
              <a:rPr lang="en-US" b="1" dirty="0"/>
              <a:t>fails to address the criterion</a:t>
            </a:r>
            <a:r>
              <a:rPr lang="en-US" dirty="0"/>
              <a:t> or cannot be assessed due to missing or incomplete information.</a:t>
            </a:r>
            <a:endParaRPr lang="cs-CZ" dirty="0" smtClean="0"/>
          </a:p>
          <a:p>
            <a:r>
              <a:rPr lang="en-US" b="1" dirty="0" smtClean="0"/>
              <a:t>1 — Poor</a:t>
            </a:r>
            <a:r>
              <a:rPr lang="en-US" dirty="0"/>
              <a:t>: The criterion is inadequately addressed, or there are serious inherent weaknesses. </a:t>
            </a:r>
          </a:p>
          <a:p>
            <a:r>
              <a:rPr lang="en-US" b="1" dirty="0" smtClean="0"/>
              <a:t>2 — Fair</a:t>
            </a:r>
            <a:r>
              <a:rPr lang="en-US" dirty="0"/>
              <a:t>: The proposal broadly addresses the criterion, but there are significant weaknesses.</a:t>
            </a:r>
          </a:p>
          <a:p>
            <a:r>
              <a:rPr lang="en-US" b="1" dirty="0" smtClean="0"/>
              <a:t>3 — Good</a:t>
            </a:r>
            <a:r>
              <a:rPr lang="en-US" dirty="0"/>
              <a:t>: The proposal addresses the criterion well, but a number of shortcomings are present. </a:t>
            </a:r>
          </a:p>
          <a:p>
            <a:r>
              <a:rPr lang="en-US" b="1" dirty="0" smtClean="0"/>
              <a:t>4 — Very Good</a:t>
            </a:r>
            <a:r>
              <a:rPr lang="en-US" dirty="0"/>
              <a:t>: The proposal addresses the criterion very well, but a small number of shortcomings are present.</a:t>
            </a:r>
          </a:p>
          <a:p>
            <a:r>
              <a:rPr lang="en-US" b="1" dirty="0" smtClean="0"/>
              <a:t>5 — Excellent</a:t>
            </a:r>
            <a:r>
              <a:rPr lang="en-US" dirty="0"/>
              <a:t>: The proposal successfully addresses all relevant aspects of the criterion. Any shortcomings are minor.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85195-C203-4273-9FC2-10F8BD10EC5C}" type="datetime1">
              <a:rPr lang="cs-CZ" smtClean="0"/>
              <a:t>21.02.2018</a:t>
            </a:fld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61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Technology Readiness Levels (TRL) 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b="1" dirty="0"/>
              <a:t>TRL 0: Idea</a:t>
            </a:r>
            <a:r>
              <a:rPr lang="en-US" dirty="0"/>
              <a:t>. Unproven concept, no testing has been performed. </a:t>
            </a:r>
          </a:p>
          <a:p>
            <a:r>
              <a:rPr lang="en-US" b="1" dirty="0"/>
              <a:t>TRL 1: Basic research</a:t>
            </a:r>
            <a:r>
              <a:rPr lang="en-US" dirty="0"/>
              <a:t>. Principles postulated and observed but no experimental proof available. </a:t>
            </a:r>
          </a:p>
          <a:p>
            <a:r>
              <a:rPr lang="en-US" b="1" dirty="0"/>
              <a:t>TRL 2: Technology formulation</a:t>
            </a:r>
            <a:r>
              <a:rPr lang="en-US" dirty="0"/>
              <a:t>. Concept and application have been formulated. </a:t>
            </a:r>
          </a:p>
          <a:p>
            <a:r>
              <a:rPr lang="en-US" b="1" dirty="0"/>
              <a:t>TRL 3: Applied research</a:t>
            </a:r>
            <a:r>
              <a:rPr lang="en-US" dirty="0"/>
              <a:t>. First laboratory tests completed; proof of concept. </a:t>
            </a:r>
          </a:p>
          <a:p>
            <a:r>
              <a:rPr lang="en-US" b="1" dirty="0"/>
              <a:t>TRL 4: Small scale prototype </a:t>
            </a:r>
            <a:r>
              <a:rPr lang="en-US" dirty="0"/>
              <a:t>built in a laboratory environment ("ugly" prototype). </a:t>
            </a:r>
          </a:p>
          <a:p>
            <a:r>
              <a:rPr lang="en-US" b="1" dirty="0"/>
              <a:t>TRL 5: Large scale prototype </a:t>
            </a:r>
            <a:r>
              <a:rPr lang="en-US" dirty="0"/>
              <a:t>tested in intended environment. </a:t>
            </a:r>
          </a:p>
          <a:p>
            <a:r>
              <a:rPr lang="en-US" b="1" dirty="0"/>
              <a:t>TRL 6: Prototype system </a:t>
            </a:r>
            <a:r>
              <a:rPr lang="en-US" dirty="0"/>
              <a:t>tested in intended environment close to expected performance. </a:t>
            </a:r>
          </a:p>
          <a:p>
            <a:r>
              <a:rPr lang="en-US" b="1" dirty="0"/>
              <a:t>TRL 7: Demonstration system </a:t>
            </a:r>
            <a:r>
              <a:rPr lang="en-US" dirty="0"/>
              <a:t>operating in operational environment at pre-commercial scale. </a:t>
            </a:r>
          </a:p>
          <a:p>
            <a:r>
              <a:rPr lang="en-US" b="1" dirty="0"/>
              <a:t>TRL 8: First of a kind commercial system</a:t>
            </a:r>
            <a:r>
              <a:rPr lang="en-US" dirty="0"/>
              <a:t>. Manufacturing issues solved. </a:t>
            </a:r>
          </a:p>
          <a:p>
            <a:r>
              <a:rPr lang="en-US" b="1" dirty="0"/>
              <a:t>TRL 9: Full commercial application</a:t>
            </a:r>
            <a:r>
              <a:rPr lang="en-US" dirty="0"/>
              <a:t>, technology available for consumers. </a:t>
            </a:r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D27D-81E9-41C6-9146-2418D5733438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609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</a:t>
            </a:r>
            <a:r>
              <a:rPr lang="cs-CZ" dirty="0" smtClean="0"/>
              <a:t>ipy pro přípravu návrhu:</a:t>
            </a:r>
          </a:p>
          <a:p>
            <a:pPr lvl="1"/>
            <a:r>
              <a:rPr lang="cs-CZ" dirty="0" smtClean="0"/>
              <a:t>soulad návrhu s výzvou</a:t>
            </a:r>
          </a:p>
          <a:p>
            <a:pPr lvl="1"/>
            <a:r>
              <a:rPr lang="cs-CZ" dirty="0" smtClean="0"/>
              <a:t>brát v úvahu posuzovatele</a:t>
            </a:r>
          </a:p>
          <a:p>
            <a:pPr lvl="1"/>
            <a:r>
              <a:rPr lang="cs-CZ" dirty="0" smtClean="0"/>
              <a:t>konzistence návrhu</a:t>
            </a:r>
          </a:p>
          <a:p>
            <a:pPr lvl="1"/>
            <a:r>
              <a:rPr lang="cs-CZ" dirty="0" smtClean="0"/>
              <a:t>kvalita konsorcia</a:t>
            </a:r>
          </a:p>
          <a:p>
            <a:pPr lvl="1"/>
            <a:r>
              <a:rPr lang="cs-CZ" dirty="0" smtClean="0"/>
              <a:t>ne formální účast</a:t>
            </a:r>
          </a:p>
          <a:p>
            <a:pPr lvl="1"/>
            <a:r>
              <a:rPr lang="cs-CZ" dirty="0" smtClean="0"/>
              <a:t>jazyková kvalita textu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881E9-7A18-41EE-AC3F-F214724AE361}" type="datetime1">
              <a:rPr lang="cs-CZ" smtClean="0"/>
              <a:t>21.02.2018</a:t>
            </a:fld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627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Kdo jsou posuzovatelé?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nezávislí externí experti v oboru výzvy</a:t>
            </a:r>
          </a:p>
          <a:p>
            <a:r>
              <a:rPr lang="cs-CZ" dirty="0" smtClean="0"/>
              <a:t>profesní zkušenosti z veřejného nebo soukromého sektoru v oblasti:</a:t>
            </a:r>
          </a:p>
          <a:p>
            <a:pPr lvl="1"/>
            <a:r>
              <a:rPr lang="cs-CZ" dirty="0" smtClean="0"/>
              <a:t>výzkumu v oboru výzvy</a:t>
            </a:r>
          </a:p>
          <a:p>
            <a:pPr lvl="1"/>
            <a:r>
              <a:rPr lang="cs-CZ" dirty="0" smtClean="0"/>
              <a:t>administrativy, řízení nebo posuzování projektů </a:t>
            </a:r>
            <a:r>
              <a:rPr lang="cs-CZ" dirty="0" err="1" smtClean="0"/>
              <a:t>VaV</a:t>
            </a:r>
            <a:endParaRPr lang="cs-CZ" dirty="0" smtClean="0"/>
          </a:p>
          <a:p>
            <a:pPr lvl="1"/>
            <a:r>
              <a:rPr lang="cs-CZ" dirty="0" smtClean="0"/>
              <a:t>využití výsledků projektů </a:t>
            </a:r>
            <a:r>
              <a:rPr lang="cs-CZ" dirty="0" err="1" smtClean="0"/>
              <a:t>VaV</a:t>
            </a:r>
            <a:endParaRPr lang="cs-CZ" dirty="0" smtClean="0"/>
          </a:p>
          <a:p>
            <a:pPr lvl="1"/>
            <a:r>
              <a:rPr lang="cs-CZ" dirty="0" smtClean="0"/>
              <a:t>transferu technologií a inovace</a:t>
            </a:r>
          </a:p>
          <a:p>
            <a:pPr lvl="1"/>
            <a:r>
              <a:rPr lang="cs-CZ" dirty="0" smtClean="0"/>
              <a:t>mezinárodní spolupráce ve </a:t>
            </a:r>
            <a:r>
              <a:rPr lang="cs-CZ" dirty="0" err="1" smtClean="0"/>
              <a:t>VaV</a:t>
            </a:r>
            <a:endParaRPr lang="cs-CZ" dirty="0" smtClean="0"/>
          </a:p>
          <a:p>
            <a:pPr lvl="1"/>
            <a:r>
              <a:rPr lang="cs-CZ" dirty="0" smtClean="0"/>
              <a:t>rozvoje lidských zdrojů</a:t>
            </a:r>
          </a:p>
          <a:p>
            <a:r>
              <a:rPr lang="cs-CZ" dirty="0" smtClean="0"/>
              <a:t>nemusí být občany EU nebo přidružených států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64FF1-123F-4386-A711-CC07D7AD7F03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124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Kdo jsou posuzovatelé?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databáze posuzovatelů EC</a:t>
            </a:r>
          </a:p>
          <a:p>
            <a:pPr lvl="1"/>
            <a:r>
              <a:rPr lang="cs-CZ" dirty="0" smtClean="0"/>
              <a:t>výzva k podávání přihlášek v „</a:t>
            </a:r>
            <a:r>
              <a:rPr lang="cs-CZ" dirty="0" err="1" smtClean="0"/>
              <a:t>Official</a:t>
            </a:r>
            <a:r>
              <a:rPr lang="cs-CZ" dirty="0" smtClean="0"/>
              <a:t> </a:t>
            </a:r>
            <a:r>
              <a:rPr lang="cs-CZ" dirty="0" err="1" smtClean="0"/>
              <a:t>Journal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European</a:t>
            </a:r>
            <a:r>
              <a:rPr lang="cs-CZ" dirty="0" smtClean="0"/>
              <a:t> Union“</a:t>
            </a:r>
          </a:p>
          <a:p>
            <a:pPr lvl="2"/>
            <a:r>
              <a:rPr lang="cs-CZ" dirty="0" smtClean="0"/>
              <a:t>zaměřená na jednotlivce</a:t>
            </a:r>
          </a:p>
          <a:p>
            <a:pPr lvl="2"/>
            <a:r>
              <a:rPr lang="cs-CZ" dirty="0"/>
              <a:t>zaměřená na organizace </a:t>
            </a:r>
            <a:r>
              <a:rPr lang="cs-CZ" dirty="0" smtClean="0"/>
              <a:t>(národní agentury a instituce </a:t>
            </a:r>
            <a:r>
              <a:rPr lang="cs-CZ" dirty="0" err="1" smtClean="0"/>
              <a:t>VaV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EC může kdykoli doplnit další posuzovatele</a:t>
            </a:r>
          </a:p>
          <a:p>
            <a:pPr lvl="1"/>
            <a:r>
              <a:rPr lang="cs-CZ" dirty="0" smtClean="0"/>
              <a:t>databáze může být poskytnuta národním agenturám financování výzkumu</a:t>
            </a:r>
          </a:p>
          <a:p>
            <a:pPr lvl="1"/>
            <a:r>
              <a:rPr lang="cs-CZ" dirty="0" smtClean="0"/>
              <a:t>periodicky zveřejňován seznam posuzovatelů</a:t>
            </a:r>
          </a:p>
          <a:p>
            <a:pPr lvl="1"/>
            <a:endParaRPr lang="cs-CZ" dirty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206D-8316-49F8-8782-E5C885D7F3EA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469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Kritéria pro výběr posuzovatelů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z</a:t>
            </a:r>
            <a:r>
              <a:rPr lang="cs-CZ" dirty="0" smtClean="0"/>
              <a:t>ákladní</a:t>
            </a:r>
          </a:p>
          <a:p>
            <a:pPr lvl="1"/>
            <a:r>
              <a:rPr lang="cs-CZ" dirty="0" smtClean="0"/>
              <a:t>odbornost</a:t>
            </a:r>
          </a:p>
          <a:p>
            <a:pPr lvl="1"/>
            <a:r>
              <a:rPr lang="en-US" dirty="0" smtClean="0"/>
              <a:t>competencies</a:t>
            </a:r>
          </a:p>
          <a:p>
            <a:r>
              <a:rPr lang="cs-CZ" dirty="0" smtClean="0"/>
              <a:t>vedlejší</a:t>
            </a:r>
          </a:p>
          <a:p>
            <a:pPr lvl="1"/>
            <a:r>
              <a:rPr lang="cs-CZ" dirty="0" smtClean="0"/>
              <a:t>vyváženost akademický / průmyslový sektor</a:t>
            </a:r>
          </a:p>
          <a:p>
            <a:pPr lvl="1"/>
            <a:r>
              <a:rPr lang="cs-CZ" dirty="0" smtClean="0"/>
              <a:t>vyváženost zastoupení žen / mužů (cíl min. 40%)</a:t>
            </a:r>
          </a:p>
          <a:p>
            <a:pPr lvl="1"/>
            <a:r>
              <a:rPr lang="cs-CZ" dirty="0" smtClean="0"/>
              <a:t>geografické hledisko</a:t>
            </a:r>
          </a:p>
          <a:p>
            <a:pPr lvl="1"/>
            <a:r>
              <a:rPr lang="cs-CZ" dirty="0" smtClean="0"/>
              <a:t>pravidelná obměna (min. 25% / rok)</a:t>
            </a:r>
          </a:p>
          <a:p>
            <a:r>
              <a:rPr lang="cs-CZ" dirty="0"/>
              <a:t>k</a:t>
            </a:r>
            <a:r>
              <a:rPr lang="cs-CZ" dirty="0" smtClean="0"/>
              <a:t>onflikty zájmů</a:t>
            </a:r>
          </a:p>
          <a:p>
            <a:pPr lvl="1"/>
            <a:r>
              <a:rPr lang="cs-CZ" dirty="0" smtClean="0"/>
              <a:t>diskvalifikující</a:t>
            </a:r>
          </a:p>
          <a:p>
            <a:pPr lvl="1"/>
            <a:r>
              <a:rPr lang="cs-CZ" dirty="0" smtClean="0"/>
              <a:t>potenciální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382A-5F74-4BC2-A9B8-06C06B264D5D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212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Guiding principles 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b="1" dirty="0"/>
          </a:p>
          <a:p>
            <a:r>
              <a:rPr lang="en-US" i="1" dirty="0" smtClean="0"/>
              <a:t>Independence </a:t>
            </a:r>
            <a:endParaRPr lang="en-US" dirty="0"/>
          </a:p>
          <a:p>
            <a:pPr lvl="1"/>
            <a:r>
              <a:rPr lang="en-US" dirty="0" smtClean="0"/>
              <a:t>You </a:t>
            </a:r>
            <a:r>
              <a:rPr lang="en-US" dirty="0"/>
              <a:t>are evaluating in a personal capacity </a:t>
            </a:r>
          </a:p>
          <a:p>
            <a:pPr lvl="1"/>
            <a:r>
              <a:rPr lang="en-US" dirty="0" smtClean="0"/>
              <a:t>You </a:t>
            </a:r>
            <a:r>
              <a:rPr lang="en-US" dirty="0"/>
              <a:t>represent neither their employer, nor their country! </a:t>
            </a:r>
          </a:p>
          <a:p>
            <a:r>
              <a:rPr lang="en-US" i="1" dirty="0" smtClean="0"/>
              <a:t>Impartiality </a:t>
            </a:r>
            <a:endParaRPr lang="en-US" dirty="0"/>
          </a:p>
          <a:p>
            <a:pPr lvl="1"/>
            <a:r>
              <a:rPr lang="en-US" dirty="0" smtClean="0"/>
              <a:t>You </a:t>
            </a:r>
            <a:r>
              <a:rPr lang="en-US" dirty="0"/>
              <a:t>must treat all proposals equally and evaluate them impartially on their merits, irrespective of their origin or the identity of the applicants </a:t>
            </a:r>
          </a:p>
          <a:p>
            <a:r>
              <a:rPr lang="en-US" i="1" dirty="0" smtClean="0"/>
              <a:t>Objectivity </a:t>
            </a:r>
            <a:endParaRPr lang="en-US" dirty="0"/>
          </a:p>
          <a:p>
            <a:pPr lvl="1"/>
            <a:r>
              <a:rPr lang="en-US" dirty="0" smtClean="0"/>
              <a:t>You </a:t>
            </a:r>
            <a:r>
              <a:rPr lang="en-US" dirty="0"/>
              <a:t>evaluate each proposal as submitted; meaning on its own merit, not its potential if certain changes were to be made </a:t>
            </a:r>
          </a:p>
          <a:p>
            <a:r>
              <a:rPr lang="en-US" i="1" dirty="0" smtClean="0"/>
              <a:t>Accuracy </a:t>
            </a:r>
            <a:endParaRPr lang="en-US" dirty="0"/>
          </a:p>
          <a:p>
            <a:pPr lvl="1"/>
            <a:r>
              <a:rPr lang="en-US" dirty="0" smtClean="0"/>
              <a:t>You </a:t>
            </a:r>
            <a:r>
              <a:rPr lang="en-US" dirty="0"/>
              <a:t>make your judgment against the official evaluation criteria and the call or topic the proposal addresses, and nothing else </a:t>
            </a:r>
          </a:p>
          <a:p>
            <a:r>
              <a:rPr lang="en-US" i="1" dirty="0" smtClean="0"/>
              <a:t>Consistency </a:t>
            </a:r>
            <a:endParaRPr lang="en-US" dirty="0"/>
          </a:p>
          <a:p>
            <a:pPr lvl="1"/>
            <a:r>
              <a:rPr lang="en-US" dirty="0" smtClean="0"/>
              <a:t>You </a:t>
            </a:r>
            <a:r>
              <a:rPr lang="en-US" dirty="0"/>
              <a:t>apply the same standard of judgment to all proposals </a:t>
            </a:r>
          </a:p>
          <a:p>
            <a:endParaRPr lang="en-US" b="1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D27D-81E9-41C6-9146-2418D5733438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6967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Confidentiality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b="1" dirty="0"/>
              <a:t>You must: </a:t>
            </a:r>
            <a:endParaRPr lang="en-US" dirty="0"/>
          </a:p>
          <a:p>
            <a:r>
              <a:rPr lang="en-US" b="1" dirty="0" smtClean="0"/>
              <a:t>Not </a:t>
            </a:r>
            <a:r>
              <a:rPr lang="en-US" b="1" dirty="0"/>
              <a:t>discuss evaluation matters</a:t>
            </a:r>
            <a:r>
              <a:rPr lang="en-US" dirty="0"/>
              <a:t>, such as the content of proposals, the evaluation results or the opinions of fellow experts, with anyone, including: </a:t>
            </a:r>
          </a:p>
          <a:p>
            <a:pPr lvl="1"/>
            <a:r>
              <a:rPr lang="en-US" dirty="0" smtClean="0"/>
              <a:t>Other </a:t>
            </a:r>
            <a:r>
              <a:rPr lang="en-US" dirty="0"/>
              <a:t>experts or Commission/Agencies staff or any other person (e.g. colleagues, students…) not directly involved in the evaluation of the proposal </a:t>
            </a:r>
          </a:p>
          <a:p>
            <a:pPr lvl="1"/>
            <a:r>
              <a:rPr lang="en-US" i="1" dirty="0" smtClean="0"/>
              <a:t>The </a:t>
            </a:r>
            <a:r>
              <a:rPr lang="en-US" i="1" dirty="0"/>
              <a:t>sole exception</a:t>
            </a:r>
            <a:r>
              <a:rPr lang="en-US" dirty="0"/>
              <a:t>: your fellow experts who are evaluating the same proposal in a consensus group or Panel review </a:t>
            </a:r>
          </a:p>
          <a:p>
            <a:r>
              <a:rPr lang="en-US" b="1" dirty="0" smtClean="0"/>
              <a:t>Not </a:t>
            </a:r>
            <a:r>
              <a:rPr lang="en-US" b="1" dirty="0"/>
              <a:t>contact partners in the consortium, sub-contractors or any third parties </a:t>
            </a:r>
            <a:endParaRPr lang="en-US" dirty="0"/>
          </a:p>
          <a:p>
            <a:r>
              <a:rPr lang="en-US" b="1" dirty="0" smtClean="0"/>
              <a:t>Not </a:t>
            </a:r>
            <a:r>
              <a:rPr lang="en-US" b="1" dirty="0"/>
              <a:t>disclose the names of your fellow experts </a:t>
            </a:r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Commission publishes the names of the experts annually - as a group, no link can be made between an expert and a proposal </a:t>
            </a:r>
          </a:p>
          <a:p>
            <a:r>
              <a:rPr lang="en-US" b="1" dirty="0" smtClean="0"/>
              <a:t>Maintain </a:t>
            </a:r>
            <a:r>
              <a:rPr lang="en-US" b="1" dirty="0"/>
              <a:t>the confidentiality of documents</a:t>
            </a:r>
            <a:r>
              <a:rPr lang="en-US" dirty="0"/>
              <a:t>, paper or electronic, at all times and wherever they do their evaluation work (on-site or remotely) </a:t>
            </a:r>
          </a:p>
          <a:p>
            <a:pPr lvl="1"/>
            <a:r>
              <a:rPr lang="en-US" dirty="0" smtClean="0"/>
              <a:t>Take </a:t>
            </a:r>
            <a:r>
              <a:rPr lang="en-US" dirty="0"/>
              <a:t>nothing away from the evaluation building (be it paper or electronic) </a:t>
            </a:r>
          </a:p>
          <a:p>
            <a:pPr lvl="1"/>
            <a:r>
              <a:rPr lang="en-US" dirty="0" smtClean="0"/>
              <a:t>Return</a:t>
            </a:r>
            <a:r>
              <a:rPr lang="en-US" dirty="0"/>
              <a:t>, destroy or delete all confidential documents, paper or electronic, upon completing their work, as instructed </a:t>
            </a:r>
          </a:p>
          <a:p>
            <a:endParaRPr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D27D-81E9-41C6-9146-2418D5733438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0943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Overview of the Evaluation Process </a:t>
            </a:r>
            <a:endParaRPr lang="en-US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680"/>
          <a:stretch/>
        </p:blipFill>
        <p:spPr>
          <a:xfrm>
            <a:off x="943229" y="2420887"/>
            <a:ext cx="7257542" cy="3756075"/>
          </a:xfrm>
          <a:prstGeom prst="rect">
            <a:avLst/>
          </a:prstGeom>
        </p:spPr>
      </p:pic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D27D-81E9-41C6-9146-2418D5733438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9891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Evaluation Process </a:t>
            </a:r>
            <a:endParaRPr lang="en-US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0370"/>
          <a:stretch/>
        </p:blipFill>
        <p:spPr>
          <a:xfrm>
            <a:off x="1547664" y="1916832"/>
            <a:ext cx="5849986" cy="3900091"/>
          </a:xfrm>
          <a:prstGeom prst="rect">
            <a:avLst/>
          </a:prstGeom>
        </p:spPr>
      </p:pic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D27D-81E9-41C6-9146-2418D5733438}" type="datetime1">
              <a:rPr lang="cs-CZ" smtClean="0"/>
              <a:t>21.02.2018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1994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Kritéria hodnocení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CD7F-4344-474B-ACA2-48ACB8D895ED}" type="datetime1">
              <a:rPr lang="cs-CZ" smtClean="0"/>
              <a:t>21.02.2018</a:t>
            </a:fld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671A1-CAAC-497C-B278-DAF2C117117B}" type="slidenum">
              <a:rPr lang="cs-CZ" smtClean="0"/>
              <a:t>9</a:t>
            </a:fld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Excellence (relevant to the description of the call or topic)</a:t>
            </a:r>
            <a:endParaRPr lang="cs-CZ" dirty="0" smtClean="0"/>
          </a:p>
          <a:p>
            <a:r>
              <a:rPr lang="en-US" dirty="0" smtClean="0"/>
              <a:t>Impact</a:t>
            </a:r>
            <a:endParaRPr lang="cs-CZ" dirty="0" smtClean="0"/>
          </a:p>
          <a:p>
            <a:r>
              <a:rPr lang="en-US" dirty="0" smtClean="0"/>
              <a:t>Quality and efficiency of the implementation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33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</TotalTime>
  <Words>764</Words>
  <Application>Microsoft Office PowerPoint</Application>
  <PresentationFormat>Předvádění na obrazovce (4:3)</PresentationFormat>
  <Paragraphs>119</Paragraphs>
  <Slides>12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Motiv Office</vt:lpstr>
      <vt:lpstr>H2020 – pohled hodnotitele</vt:lpstr>
      <vt:lpstr>Kdo jsou posuzovatelé?</vt:lpstr>
      <vt:lpstr>Kdo jsou posuzovatelé?</vt:lpstr>
      <vt:lpstr>Kritéria pro výběr posuzovatelů</vt:lpstr>
      <vt:lpstr> Guiding principles </vt:lpstr>
      <vt:lpstr> Confidentiality </vt:lpstr>
      <vt:lpstr> Overview of the Evaluation Process </vt:lpstr>
      <vt:lpstr> Evaluation Process </vt:lpstr>
      <vt:lpstr>Kritéria hodnocení</vt:lpstr>
      <vt:lpstr>Bodování</vt:lpstr>
      <vt:lpstr> Technology Readiness Levels (TRL) </vt:lpstr>
      <vt:lpstr>Závěr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7. RP – pohled hodnotitele</dc:title>
  <dc:creator>chomat</dc:creator>
  <cp:lastModifiedBy>Miroslav Chomat</cp:lastModifiedBy>
  <cp:revision>37</cp:revision>
  <cp:lastPrinted>2012-06-15T12:20:12Z</cp:lastPrinted>
  <dcterms:created xsi:type="dcterms:W3CDTF">2012-06-15T06:34:43Z</dcterms:created>
  <dcterms:modified xsi:type="dcterms:W3CDTF">2018-02-21T08:28:53Z</dcterms:modified>
</cp:coreProperties>
</file>