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20"/>
  </p:notesMasterIdLst>
  <p:sldIdLst>
    <p:sldId id="257" r:id="rId3"/>
    <p:sldId id="505" r:id="rId4"/>
    <p:sldId id="506" r:id="rId5"/>
    <p:sldId id="474" r:id="rId6"/>
    <p:sldId id="502" r:id="rId7"/>
    <p:sldId id="503" r:id="rId8"/>
    <p:sldId id="504" r:id="rId9"/>
    <p:sldId id="509" r:id="rId10"/>
    <p:sldId id="507" r:id="rId11"/>
    <p:sldId id="495" r:id="rId12"/>
    <p:sldId id="500" r:id="rId13"/>
    <p:sldId id="496" r:id="rId14"/>
    <p:sldId id="508" r:id="rId15"/>
    <p:sldId id="461" r:id="rId16"/>
    <p:sldId id="491" r:id="rId17"/>
    <p:sldId id="483" r:id="rId18"/>
    <p:sldId id="456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6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20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87831921833021"/>
          <c:y val="9.840545775401624E-2"/>
          <c:w val="0.74744918250909353"/>
          <c:h val="0.731089724895499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ELE ?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9C4-4707-B79F-6B4D5F28E6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</c:f>
              <c:numCache>
                <c:formatCode>General</c:formatCode>
                <c:ptCount val="1"/>
              </c:numCache>
            </c:numRef>
          </c:cat>
          <c:val>
            <c:numRef>
              <c:f>List1!$B$2</c:f>
              <c:numCache>
                <c:formatCode>General</c:formatCode>
                <c:ptCount val="1"/>
                <c:pt idx="0">
                  <c:v>660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9C4-4707-B79F-6B4D5F28E6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933248"/>
        <c:axId val="82934784"/>
      </c:barChart>
      <c:catAx>
        <c:axId val="8293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82934784"/>
        <c:crosses val="autoZero"/>
        <c:auto val="1"/>
        <c:lblAlgn val="ctr"/>
        <c:lblOffset val="100"/>
        <c:noMultiLvlLbl val="0"/>
      </c:catAx>
      <c:valAx>
        <c:axId val="82934784"/>
        <c:scaling>
          <c:orientation val="minMax"/>
          <c:max val="10000"/>
        </c:scaling>
        <c:delete val="1"/>
        <c:axPos val="l"/>
        <c:numFmt formatCode="General" sourceLinked="1"/>
        <c:majorTickMark val="out"/>
        <c:minorTickMark val="none"/>
        <c:tickLblPos val="none"/>
        <c:crossAx val="82933248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Ledvice II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5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9B2-442F-B9E6-5FF057DC7A1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List1!$B$2:$B$9</c:f>
              <c:numCache>
                <c:formatCode>General</c:formatCode>
                <c:ptCount val="8"/>
                <c:pt idx="0">
                  <c:v>220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B2-442F-B9E6-5FF057DC7A1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Prunéřov II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5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9B2-442F-B9E6-5FF057DC7A1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.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List1!$C$2:$C$9</c:f>
              <c:numCache>
                <c:formatCode>General</c:formatCode>
                <c:ptCount val="8"/>
                <c:pt idx="0">
                  <c:v>430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9B2-442F-B9E6-5FF057DC7A13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Dětmarovice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List1!$D$2:$D$9</c:f>
              <c:numCache>
                <c:formatCode>General</c:formatCode>
                <c:ptCount val="8"/>
                <c:pt idx="1">
                  <c:v>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9B2-442F-B9E6-5FF057DC7A13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Mělník II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Overflow="overflow" horzOverflow="overflow" vert="horz" wrap="square" lIns="38100" tIns="19050" rIns="38100" bIns="19050" anchor="ctr">
                <a:normAutofit/>
              </a:bodyPr>
              <a:lstStyle/>
              <a:p>
                <a:pPr>
                  <a:defRPr sz="8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List1!$E$2:$E$9</c:f>
              <c:numCache>
                <c:formatCode>General</c:formatCode>
                <c:ptCount val="8"/>
                <c:pt idx="1">
                  <c:v>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9B2-442F-B9E6-5FF057DC7A13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Mělník III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List1!$F$2:$F$9</c:f>
              <c:numCache>
                <c:formatCode>General</c:formatCode>
                <c:ptCount val="8"/>
                <c:pt idx="2">
                  <c:v>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9B2-442F-B9E6-5FF057DC7A13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Tisová 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List1!$G$2:$G$9</c:f>
              <c:numCache>
                <c:formatCode>General</c:formatCode>
                <c:ptCount val="8"/>
                <c:pt idx="2">
                  <c:v>183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9B2-442F-B9E6-5FF057DC7A13}"/>
            </c:ext>
          </c:extLst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EMĚ II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48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List1!$H$2:$H$9</c:f>
              <c:numCache>
                <c:formatCode>General</c:formatCode>
                <c:ptCount val="8"/>
                <c:pt idx="3">
                  <c:v>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9B2-442F-B9E6-5FF057DC7A13}"/>
            </c:ext>
          </c:extLst>
        </c:ser>
        <c:ser>
          <c:idx val="7"/>
          <c:order val="7"/>
          <c:tx>
            <c:strRef>
              <c:f>List1!$I$1</c:f>
              <c:strCache>
                <c:ptCount val="1"/>
                <c:pt idx="0">
                  <c:v>Prunéřov 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9B2-442F-B9E6-5FF057DC7A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List1!$I$2:$I$9</c:f>
              <c:numCache>
                <c:formatCode>General</c:formatCode>
                <c:ptCount val="8"/>
                <c:pt idx="4">
                  <c:v>440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9B2-442F-B9E6-5FF057DC7A13}"/>
            </c:ext>
          </c:extLst>
        </c:ser>
        <c:ser>
          <c:idx val="8"/>
          <c:order val="8"/>
          <c:tx>
            <c:strRef>
              <c:f>List1!$J$1</c:f>
              <c:strCache>
                <c:ptCount val="1"/>
                <c:pt idx="0">
                  <c:v>EPČ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List1!$J$2:$J$9</c:f>
              <c:numCache>
                <c:formatCode>General</c:formatCode>
                <c:ptCount val="8"/>
                <c:pt idx="4">
                  <c:v>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A9B2-442F-B9E6-5FF057DC7A13}"/>
            </c:ext>
          </c:extLst>
        </c:ser>
        <c:ser>
          <c:idx val="9"/>
          <c:order val="9"/>
          <c:tx>
            <c:strRef>
              <c:f>List1!$K$1</c:f>
              <c:strCache>
                <c:ptCount val="1"/>
                <c:pt idx="0">
                  <c:v>EHO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98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List1!$K$2:$K$9</c:f>
              <c:numCache>
                <c:formatCode>General</c:formatCode>
                <c:ptCount val="8"/>
                <c:pt idx="5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A9B2-442F-B9E6-5FF057DC7A13}"/>
            </c:ext>
          </c:extLst>
        </c:ser>
        <c:ser>
          <c:idx val="10"/>
          <c:order val="10"/>
          <c:tx>
            <c:strRef>
              <c:f>List1!$L$1</c:f>
              <c:strCache>
                <c:ptCount val="1"/>
                <c:pt idx="0">
                  <c:v>ETI II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8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List1!$L$2:$L$9</c:f>
              <c:numCache>
                <c:formatCode>General</c:formatCode>
                <c:ptCount val="8"/>
                <c:pt idx="6">
                  <c:v>112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A9B2-442F-B9E6-5FF057DC7A13}"/>
            </c:ext>
          </c:extLst>
        </c:ser>
        <c:ser>
          <c:idx val="11"/>
          <c:order val="11"/>
          <c:tx>
            <c:strRef>
              <c:f>List1!$M$1</c:f>
              <c:strCache>
                <c:ptCount val="1"/>
                <c:pt idx="0">
                  <c:v>EDĚ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List1!$M$2:$M$9</c:f>
              <c:numCache>
                <c:formatCode>General</c:formatCode>
                <c:ptCount val="8"/>
                <c:pt idx="6">
                  <c:v>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A9B2-442F-B9E6-5FF057DC7A13}"/>
            </c:ext>
          </c:extLst>
        </c:ser>
        <c:ser>
          <c:idx val="12"/>
          <c:order val="12"/>
          <c:tx>
            <c:strRef>
              <c:f>List1!$N$1</c:f>
              <c:strCache>
                <c:ptCount val="1"/>
                <c:pt idx="0">
                  <c:v>Počerady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List1!$N$2:$N$9</c:f>
              <c:numCache>
                <c:formatCode>General</c:formatCode>
                <c:ptCount val="8"/>
                <c:pt idx="7">
                  <c:v>800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A9B2-442F-B9E6-5FF057DC7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100"/>
        <c:axId val="255956480"/>
        <c:axId val="255958400"/>
      </c:barChart>
      <c:catAx>
        <c:axId val="255956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597" b="0" i="0" u="none" strike="noStrike" baseline="0">
                    <a:solidFill>
                      <a:srgbClr val="333333"/>
                    </a:solidFill>
                    <a:latin typeface="Lucida Sans Unicode"/>
                    <a:ea typeface="Lucida Sans Unicode"/>
                    <a:cs typeface="Lucida Sans Unicode"/>
                  </a:defRPr>
                </a:pPr>
                <a:r>
                  <a:rPr lang="cs-CZ"/>
                  <a:t>Odstavovaný výkon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06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958400"/>
        <c:crosses val="autoZero"/>
        <c:auto val="1"/>
        <c:lblAlgn val="ctr"/>
        <c:lblOffset val="100"/>
        <c:noMultiLvlLbl val="0"/>
      </c:catAx>
      <c:valAx>
        <c:axId val="255958400"/>
        <c:scaling>
          <c:orientation val="minMax"/>
          <c:max val="800"/>
        </c:scaling>
        <c:delete val="0"/>
        <c:axPos val="l"/>
        <c:majorGridlines>
          <c:spPr>
            <a:ln w="9506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397" b="0" i="0" u="none" strike="noStrike" baseline="0">
                    <a:solidFill>
                      <a:srgbClr val="333333"/>
                    </a:solidFill>
                    <a:latin typeface="Lucida Sans Unicode"/>
                    <a:ea typeface="Lucida Sans Unicode"/>
                    <a:cs typeface="Lucida Sans Unicode"/>
                  </a:defRPr>
                </a:pPr>
                <a:r>
                  <a:rPr lang="cs-CZ"/>
                  <a:t>MWel</a:t>
                </a:r>
              </a:p>
            </c:rich>
          </c:tx>
          <c:layout>
            <c:manualLayout>
              <c:xMode val="edge"/>
              <c:yMode val="edge"/>
              <c:x val="2.6871254951081624E-2"/>
              <c:y val="0.3691649151830983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956480"/>
        <c:crosses val="autoZero"/>
        <c:crossBetween val="between"/>
      </c:valAx>
      <c:spPr>
        <a:noFill/>
        <a:ln w="2535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158756559392677"/>
          <c:y val="4.0849242059524254E-2"/>
          <c:w val="0.58090488556455577"/>
          <c:h val="0.7223034246194868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6409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39-4E09-B7F0-EC8F3C0E772A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800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39-4E09-B7F0-EC8F3C0E772A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512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739-4E09-B7F0-EC8F3C0E772A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739-4E09-B7F0-EC8F3C0E772A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640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739-4E09-B7F0-EC8F3C0E772A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List1!$G$2</c:f>
              <c:numCache>
                <c:formatCode>General</c:formatCode>
                <c:ptCount val="1"/>
                <c:pt idx="0">
                  <c:v>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739-4E09-B7F0-EC8F3C0E772A}"/>
            </c:ext>
          </c:extLst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List1!$H$2</c:f>
              <c:numCache>
                <c:formatCode>General</c:formatCode>
                <c:ptCount val="1"/>
                <c:pt idx="0">
                  <c:v>683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739-4E09-B7F0-EC8F3C0E772A}"/>
            </c:ext>
          </c:extLst>
        </c:ser>
        <c:ser>
          <c:idx val="7"/>
          <c:order val="7"/>
          <c:tx>
            <c:strRef>
              <c:f>List1!$I$1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List1!$I$2</c:f>
              <c:numCache>
                <c:formatCode>General</c:formatCode>
                <c:ptCount val="1"/>
                <c:pt idx="0">
                  <c:v>510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739-4E09-B7F0-EC8F3C0E772A}"/>
            </c:ext>
          </c:extLst>
        </c:ser>
        <c:ser>
          <c:idx val="8"/>
          <c:order val="8"/>
          <c:tx>
            <c:strRef>
              <c:f>List1!$J$1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DA0000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Celkový pokles výkonu</c:v>
                </c:pt>
              </c:strCache>
            </c:strRef>
          </c:cat>
          <c:val>
            <c:numRef>
              <c:f>List1!$J$2</c:f>
              <c:numCache>
                <c:formatCode>General</c:formatCode>
                <c:ptCount val="1"/>
                <c:pt idx="0">
                  <c:v>650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739-4E09-B7F0-EC8F3C0E7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4"/>
        <c:overlap val="100"/>
        <c:axId val="255980672"/>
        <c:axId val="255982208"/>
      </c:barChart>
      <c:catAx>
        <c:axId val="25598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4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96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982208"/>
        <c:crosses val="autoZero"/>
        <c:auto val="1"/>
        <c:lblAlgn val="ctr"/>
        <c:lblOffset val="100"/>
        <c:noMultiLvlLbl val="0"/>
      </c:catAx>
      <c:valAx>
        <c:axId val="255982208"/>
        <c:scaling>
          <c:orientation val="minMax"/>
          <c:max val="11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397" b="0" i="0" u="none" strike="noStrike" baseline="0">
                    <a:solidFill>
                      <a:srgbClr val="333333"/>
                    </a:solidFill>
                    <a:latin typeface="Lucida Sans Unicode"/>
                    <a:ea typeface="Lucida Sans Unicode"/>
                    <a:cs typeface="Lucida Sans Unicode"/>
                  </a:defRPr>
                </a:pPr>
                <a:r>
                  <a:rPr lang="cs-CZ"/>
                  <a:t>MWel</a:t>
                </a:r>
              </a:p>
            </c:rich>
          </c:tx>
          <c:layout>
            <c:manualLayout>
              <c:xMode val="edge"/>
              <c:yMode val="edge"/>
              <c:x val="0"/>
              <c:y val="0.3974211198755694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980672"/>
        <c:crosses val="autoZero"/>
        <c:crossBetween val="between"/>
      </c:valAx>
      <c:spPr>
        <a:noFill/>
        <a:ln w="2534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89F11-CC14-4FEA-8E03-AF3FF25DF465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2DBD1-78EB-4A6A-822C-E107A53B8C5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0259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45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14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085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667" y="1000087"/>
            <a:ext cx="10989733" cy="465458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374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1" y="3690407"/>
            <a:ext cx="9144000" cy="1567392"/>
          </a:xfrm>
        </p:spPr>
        <p:txBody>
          <a:bodyPr>
            <a:normAutofit/>
          </a:bodyPr>
          <a:lstStyle>
            <a:lvl1pPr marL="0" indent="0" algn="ctr">
              <a:buNone/>
              <a:defRPr sz="2645"/>
            </a:lvl1pPr>
            <a:lvl2pPr marL="377846" indent="0" algn="ctr">
              <a:buNone/>
              <a:defRPr sz="1653"/>
            </a:lvl2pPr>
            <a:lvl3pPr marL="755694" indent="0" algn="ctr">
              <a:buNone/>
              <a:defRPr sz="1488"/>
            </a:lvl3pPr>
            <a:lvl4pPr marL="1133540" indent="0" algn="ctr">
              <a:buNone/>
              <a:defRPr sz="1322"/>
            </a:lvl4pPr>
            <a:lvl5pPr marL="1511387" indent="0" algn="ctr">
              <a:buNone/>
              <a:defRPr sz="1322"/>
            </a:lvl5pPr>
            <a:lvl6pPr marL="1889234" indent="0" algn="ctr">
              <a:buNone/>
              <a:defRPr sz="1322"/>
            </a:lvl6pPr>
            <a:lvl7pPr marL="2267080" indent="0" algn="ctr">
              <a:buNone/>
              <a:defRPr sz="1322"/>
            </a:lvl7pPr>
            <a:lvl8pPr marL="2644927" indent="0" algn="ctr">
              <a:buNone/>
              <a:defRPr sz="1322"/>
            </a:lvl8pPr>
            <a:lvl9pPr marL="3022774" indent="0" algn="ctr">
              <a:buNone/>
              <a:defRPr sz="1322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838201" y="1272514"/>
            <a:ext cx="10515600" cy="2329524"/>
          </a:xfrm>
        </p:spPr>
        <p:txBody>
          <a:bodyPr>
            <a:normAutofit/>
          </a:bodyPr>
          <a:lstStyle>
            <a:lvl1pPr>
              <a:defRPr sz="4848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022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71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48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1pPr>
            <a:lvl2pPr marL="37784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69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54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387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23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08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4927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277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26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1" cy="4351338"/>
          </a:xfrm>
        </p:spPr>
        <p:txBody>
          <a:bodyPr/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8"/>
          </a:xfrm>
        </p:spPr>
        <p:txBody>
          <a:bodyPr/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813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90" y="1272392"/>
            <a:ext cx="10515600" cy="486831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925910"/>
            <a:ext cx="5157789" cy="760141"/>
          </a:xfrm>
        </p:spPr>
        <p:txBody>
          <a:bodyPr anchor="b">
            <a:noAutofit/>
          </a:bodyPr>
          <a:lstStyle>
            <a:lvl1pPr marL="0" indent="0">
              <a:buNone/>
              <a:defRPr sz="2645" b="1"/>
            </a:lvl1pPr>
            <a:lvl2pPr marL="377846" indent="0">
              <a:buNone/>
              <a:defRPr sz="1653" b="1"/>
            </a:lvl2pPr>
            <a:lvl3pPr marL="755694" indent="0">
              <a:buNone/>
              <a:defRPr sz="1488" b="1"/>
            </a:lvl3pPr>
            <a:lvl4pPr marL="1133540" indent="0">
              <a:buNone/>
              <a:defRPr sz="1322" b="1"/>
            </a:lvl4pPr>
            <a:lvl5pPr marL="1511387" indent="0">
              <a:buNone/>
              <a:defRPr sz="1322" b="1"/>
            </a:lvl5pPr>
            <a:lvl6pPr marL="1889234" indent="0">
              <a:buNone/>
              <a:defRPr sz="1322" b="1"/>
            </a:lvl6pPr>
            <a:lvl7pPr marL="2267080" indent="0">
              <a:buNone/>
              <a:defRPr sz="1322" b="1"/>
            </a:lvl7pPr>
            <a:lvl8pPr marL="2644927" indent="0">
              <a:buNone/>
              <a:defRPr sz="1322" b="1"/>
            </a:lvl8pPr>
            <a:lvl9pPr marL="3022774" indent="0">
              <a:buNone/>
              <a:defRPr sz="1322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686050"/>
            <a:ext cx="5157789" cy="3503613"/>
          </a:xfrm>
        </p:spPr>
        <p:txBody>
          <a:bodyPr>
            <a:normAutofit/>
          </a:bodyPr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925909"/>
            <a:ext cx="5183188" cy="760140"/>
          </a:xfrm>
        </p:spPr>
        <p:txBody>
          <a:bodyPr anchor="b">
            <a:normAutofit/>
          </a:bodyPr>
          <a:lstStyle>
            <a:lvl1pPr marL="0" indent="0">
              <a:buNone/>
              <a:defRPr sz="2645" b="1"/>
            </a:lvl1pPr>
            <a:lvl2pPr marL="377846" indent="0">
              <a:buNone/>
              <a:defRPr sz="1653" b="1"/>
            </a:lvl2pPr>
            <a:lvl3pPr marL="755694" indent="0">
              <a:buNone/>
              <a:defRPr sz="1488" b="1"/>
            </a:lvl3pPr>
            <a:lvl4pPr marL="1133540" indent="0">
              <a:buNone/>
              <a:defRPr sz="1322" b="1"/>
            </a:lvl4pPr>
            <a:lvl5pPr marL="1511387" indent="0">
              <a:buNone/>
              <a:defRPr sz="1322" b="1"/>
            </a:lvl5pPr>
            <a:lvl6pPr marL="1889234" indent="0">
              <a:buNone/>
              <a:defRPr sz="1322" b="1"/>
            </a:lvl6pPr>
            <a:lvl7pPr marL="2267080" indent="0">
              <a:buNone/>
              <a:defRPr sz="1322" b="1"/>
            </a:lvl7pPr>
            <a:lvl8pPr marL="2644927" indent="0">
              <a:buNone/>
              <a:defRPr sz="1322" b="1"/>
            </a:lvl8pPr>
            <a:lvl9pPr marL="3022774" indent="0">
              <a:buNone/>
              <a:defRPr sz="1322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686049"/>
            <a:ext cx="5183188" cy="3503614"/>
          </a:xfrm>
        </p:spPr>
        <p:txBody>
          <a:bodyPr>
            <a:normAutofit/>
          </a:bodyPr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55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1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81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868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1272392"/>
            <a:ext cx="3932237" cy="785009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1272391"/>
            <a:ext cx="6172200" cy="4588660"/>
          </a:xfrm>
        </p:spPr>
        <p:txBody>
          <a:bodyPr/>
          <a:lstStyle>
            <a:lvl1pPr>
              <a:defRPr sz="2645"/>
            </a:lvl1pPr>
            <a:lvl2pPr>
              <a:defRPr sz="2314"/>
            </a:lvl2pPr>
            <a:lvl3pPr>
              <a:defRPr sz="1983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322"/>
            </a:lvl1pPr>
            <a:lvl2pPr marL="377846" indent="0">
              <a:buNone/>
              <a:defRPr sz="1157"/>
            </a:lvl2pPr>
            <a:lvl3pPr marL="755694" indent="0">
              <a:buNone/>
              <a:defRPr sz="992"/>
            </a:lvl3pPr>
            <a:lvl4pPr marL="1133540" indent="0">
              <a:buNone/>
              <a:defRPr sz="826"/>
            </a:lvl4pPr>
            <a:lvl5pPr marL="1511387" indent="0">
              <a:buNone/>
              <a:defRPr sz="826"/>
            </a:lvl5pPr>
            <a:lvl6pPr marL="1889234" indent="0">
              <a:buNone/>
              <a:defRPr sz="826"/>
            </a:lvl6pPr>
            <a:lvl7pPr marL="2267080" indent="0">
              <a:buNone/>
              <a:defRPr sz="826"/>
            </a:lvl7pPr>
            <a:lvl8pPr marL="2644927" indent="0">
              <a:buNone/>
              <a:defRPr sz="826"/>
            </a:lvl8pPr>
            <a:lvl9pPr marL="3022774" indent="0">
              <a:buNone/>
              <a:defRPr sz="826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3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1272392"/>
            <a:ext cx="3932237" cy="785009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1272391"/>
            <a:ext cx="6172200" cy="4588660"/>
          </a:xfrm>
        </p:spPr>
        <p:txBody>
          <a:bodyPr/>
          <a:lstStyle>
            <a:lvl1pPr marL="0" indent="0">
              <a:buNone/>
              <a:defRPr sz="2645"/>
            </a:lvl1pPr>
            <a:lvl2pPr marL="377846" indent="0">
              <a:buNone/>
              <a:defRPr sz="2314"/>
            </a:lvl2pPr>
            <a:lvl3pPr marL="755694" indent="0">
              <a:buNone/>
              <a:defRPr sz="1983"/>
            </a:lvl3pPr>
            <a:lvl4pPr marL="1133540" indent="0">
              <a:buNone/>
              <a:defRPr sz="1653"/>
            </a:lvl4pPr>
            <a:lvl5pPr marL="1511387" indent="0">
              <a:buNone/>
              <a:defRPr sz="1653"/>
            </a:lvl5pPr>
            <a:lvl6pPr marL="1889234" indent="0">
              <a:buNone/>
              <a:defRPr sz="1653"/>
            </a:lvl6pPr>
            <a:lvl7pPr marL="2267080" indent="0">
              <a:buNone/>
              <a:defRPr sz="1653"/>
            </a:lvl7pPr>
            <a:lvl8pPr marL="2644927" indent="0">
              <a:buNone/>
              <a:defRPr sz="1653"/>
            </a:lvl8pPr>
            <a:lvl9pPr marL="3022774" indent="0">
              <a:buNone/>
              <a:defRPr sz="1653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322"/>
            </a:lvl1pPr>
            <a:lvl2pPr marL="377846" indent="0">
              <a:buNone/>
              <a:defRPr sz="1157"/>
            </a:lvl2pPr>
            <a:lvl3pPr marL="755694" indent="0">
              <a:buNone/>
              <a:defRPr sz="992"/>
            </a:lvl3pPr>
            <a:lvl4pPr marL="1133540" indent="0">
              <a:buNone/>
              <a:defRPr sz="826"/>
            </a:lvl4pPr>
            <a:lvl5pPr marL="1511387" indent="0">
              <a:buNone/>
              <a:defRPr sz="826"/>
            </a:lvl5pPr>
            <a:lvl6pPr marL="1889234" indent="0">
              <a:buNone/>
              <a:defRPr sz="826"/>
            </a:lvl6pPr>
            <a:lvl7pPr marL="2267080" indent="0">
              <a:buNone/>
              <a:defRPr sz="826"/>
            </a:lvl7pPr>
            <a:lvl8pPr marL="2644927" indent="0">
              <a:buNone/>
              <a:defRPr sz="826"/>
            </a:lvl8pPr>
            <a:lvl9pPr marL="3022774" indent="0">
              <a:buNone/>
              <a:defRPr sz="826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7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645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72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1272391"/>
            <a:ext cx="2628900" cy="490457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2" y="1272391"/>
            <a:ext cx="7734300" cy="490457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43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15.03.2018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30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667" y="1000087"/>
            <a:ext cx="10989733" cy="465458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135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890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413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32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147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057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187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077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3E157-0E18-4B06-BBCA-606B7544C1AD}" type="datetimeFigureOut">
              <a:rPr lang="cs-CZ" smtClean="0"/>
              <a:pPr/>
              <a:t>15.03.2018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46008-42DC-48F4-B49D-34988BC4EF0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78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1" y="1272515"/>
            <a:ext cx="10515600" cy="588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1" y="1911611"/>
            <a:ext cx="10515600" cy="426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44811B3E-1D2B-4980-8B80-A378606ACDD7}" type="datetimeFigureOut">
              <a:rPr lang="cs-CZ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49263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15.03.2018</a:t>
            </a:fld>
            <a:endParaRPr lang="cs-CZ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1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cs-CZ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FD805709-CE77-4614-8A4E-3E167E9DC120}" type="slidenum">
              <a:rPr lang="cs-CZ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defTabSz="449263" fontAlgn="base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11894" y="1"/>
            <a:ext cx="9080106" cy="127263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0263" y="51176"/>
            <a:ext cx="1431372" cy="117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7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txStyles>
    <p:titleStyle>
      <a:lvl1pPr algn="ctr" defTabSz="755694" rtl="0" eaLnBrk="1" latinLnBrk="0" hangingPunct="1">
        <a:lnSpc>
          <a:spcPct val="90000"/>
        </a:lnSpc>
        <a:spcBef>
          <a:spcPct val="0"/>
        </a:spcBef>
        <a:buNone/>
        <a:defRPr sz="39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23" indent="-188923" algn="l" defTabSz="755694" rtl="0" eaLnBrk="1" latinLnBrk="0" hangingPunct="1">
        <a:lnSpc>
          <a:spcPct val="90000"/>
        </a:lnSpc>
        <a:spcBef>
          <a:spcPts val="826"/>
        </a:spcBef>
        <a:buFont typeface="Arial" panose="020B0604020202020204" pitchFamily="34" charset="0"/>
        <a:buChar char="•"/>
        <a:defRPr sz="2261" kern="1200">
          <a:solidFill>
            <a:schemeClr val="tx1"/>
          </a:solidFill>
          <a:latin typeface="+mn-lt"/>
          <a:ea typeface="+mn-ea"/>
          <a:cs typeface="+mn-cs"/>
        </a:defRPr>
      </a:lvl1pPr>
      <a:lvl2pPr marL="566770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944617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463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311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157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004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3851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1697" indent="-188923" algn="l" defTabSz="7556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846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694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540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387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234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080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4927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2774" algn="l" defTabSz="75569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Řízení soustav v decentrální energetice</a:t>
            </a:r>
            <a:r>
              <a:rPr lang="cs-CZ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Rizika roku 2022 a návrh řešení</a:t>
            </a:r>
            <a:endParaRPr lang="cs-CZ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sz="4000" dirty="0" smtClean="0"/>
          </a:p>
          <a:p>
            <a:r>
              <a:rPr lang="cs-CZ" sz="4000" dirty="0" smtClean="0">
                <a:solidFill>
                  <a:srgbClr val="00B0F0"/>
                </a:solidFill>
              </a:rPr>
              <a:t>Hynek </a:t>
            </a:r>
            <a:r>
              <a:rPr lang="cs-CZ" sz="4000" dirty="0" smtClean="0">
                <a:solidFill>
                  <a:srgbClr val="00B0F0"/>
                </a:solidFill>
              </a:rPr>
              <a:t>Beran</a:t>
            </a:r>
            <a:endParaRPr lang="cs-CZ" sz="2300" dirty="0" smtClean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</a:pPr>
            <a:r>
              <a:rPr lang="cs-CZ" sz="2200" dirty="0" smtClean="0"/>
              <a:t>CIIRC ČVUT</a:t>
            </a:r>
          </a:p>
          <a:p>
            <a:pPr>
              <a:spcBef>
                <a:spcPts val="600"/>
              </a:spcBef>
            </a:pPr>
            <a:r>
              <a:rPr lang="cs-CZ" sz="1800" dirty="0" smtClean="0"/>
              <a:t>a Česká společnost pro energetiku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6887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energetiky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Energetika dodává pro průmysl dostatek energie za přiměřené ceny.</a:t>
            </a:r>
          </a:p>
          <a:p>
            <a:pPr lvl="1"/>
            <a:r>
              <a:rPr lang="cs-CZ" dirty="0" smtClean="0"/>
              <a:t>Ve skutečnosti dodává umělý přebytek energie, především fosilní (zhruba o 20% více, než Česká republika potřebuje) a ten za nízké ceny vyváží. Při respektování přechozí energetické koncepce bychom měli uhlí na několik let navíc.</a:t>
            </a:r>
          </a:p>
          <a:p>
            <a:pPr lvl="1"/>
            <a:r>
              <a:rPr lang="cs-CZ" dirty="0" smtClean="0"/>
              <a:t>Poplatky za přiměřené ceny nejsou. </a:t>
            </a:r>
          </a:p>
          <a:p>
            <a:pPr lvl="2"/>
            <a:r>
              <a:rPr lang="cs-CZ" dirty="0" smtClean="0"/>
              <a:t>Cena za obnovitelné zdroje energie je nepřiměřená a pochází z arbitrážní příležitosti. Investoři, developeři a banky se na ni připravili, Česká republika přes varování Pačesovy komise nikoli. Není pravda, že o tomto riziku tehdejší zákonodárné orgány i orgány státní správy nevěděly, byly před ním varovány mj. Nezávislou energetikou komisí a Akademií věd.</a:t>
            </a:r>
          </a:p>
          <a:p>
            <a:pPr lvl="2"/>
            <a:r>
              <a:rPr lang="cs-CZ" dirty="0" smtClean="0"/>
              <a:t>Poplatky za sítě včetně „vnitřního nákupu“ (navýšená cena pro regulovanou společnosti uvnitř skupiny) jsou navýšeny, avšak namísto nutných investic jsou vyváženy z oboru.</a:t>
            </a:r>
          </a:p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Ceny elektřiny se zřejmě v roce 2022 změní. Při takovém scénáři je potřeba:</a:t>
            </a:r>
          </a:p>
          <a:p>
            <a:pPr lvl="1"/>
            <a:r>
              <a:rPr lang="cs-CZ" dirty="0">
                <a:solidFill>
                  <a:srgbClr val="FF0000"/>
                </a:solidFill>
              </a:rPr>
              <a:t>N</a:t>
            </a:r>
            <a:r>
              <a:rPr lang="cs-CZ" dirty="0" smtClean="0">
                <a:solidFill>
                  <a:srgbClr val="FF0000"/>
                </a:solidFill>
              </a:rPr>
              <a:t>arovnat ekonomické myšlení pokud jde o dostavbu nových bloků a také obnovitelných a decentrálních zdrojů a inteligentních sítí, tedy investice do centrální i decentrální části systému.</a:t>
            </a:r>
          </a:p>
          <a:p>
            <a:pPr lvl="1"/>
            <a:r>
              <a:rPr lang="cs-CZ" dirty="0">
                <a:solidFill>
                  <a:srgbClr val="FF0000"/>
                </a:solidFill>
              </a:rPr>
              <a:t>Z</a:t>
            </a:r>
            <a:r>
              <a:rPr lang="cs-CZ" dirty="0" smtClean="0">
                <a:solidFill>
                  <a:srgbClr val="FF0000"/>
                </a:solidFill>
              </a:rPr>
              <a:t>abránit spekulacím o pokračování exportu fosilní elektřiny, zejména při </a:t>
            </a:r>
            <a:r>
              <a:rPr lang="cs-CZ" dirty="0" err="1" smtClean="0">
                <a:solidFill>
                  <a:srgbClr val="FF0000"/>
                </a:solidFill>
              </a:rPr>
              <a:t>nízkoúčinné</a:t>
            </a:r>
            <a:r>
              <a:rPr lang="cs-CZ" dirty="0" smtClean="0">
                <a:solidFill>
                  <a:srgbClr val="FF0000"/>
                </a:solidFill>
              </a:rPr>
              <a:t> kondenzační výrobě. Tato elektřina představuje především produkt pro český průmysl v přechodovém období 20. a 30. let a může být jeho konkurenční výhodou. Jasnou prioritou je část takové produkce zachovat a nevyvážet, obdobně v teplárenství, teplo ale vyvézt nelze.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Máme-li tuto elektřinu vyrobit a zhodnotit, při jejím exportu na zastaralých zařízeních k multiplikativnímu ekonomickému efektu nedojde a v České republice nám zůstanou především exhalace a výsypky, nikoli prosperující podniky.</a:t>
            </a:r>
          </a:p>
          <a:p>
            <a:pPr lvl="1"/>
            <a:r>
              <a:rPr lang="cs-CZ" b="1" dirty="0" smtClean="0">
                <a:solidFill>
                  <a:srgbClr val="7030A0"/>
                </a:solidFill>
              </a:rPr>
              <a:t>Energie je nutnou surovinou pro průmysl a průmysl je nutným dodavatelem nových řešení pro energetiku (včetně 4.0, a to oboustranně)</a:t>
            </a:r>
          </a:p>
          <a:p>
            <a:pPr lvl="1"/>
            <a:r>
              <a:rPr lang="cs-CZ" dirty="0" smtClean="0">
                <a:solidFill>
                  <a:srgbClr val="7030A0"/>
                </a:solidFill>
              </a:rPr>
              <a:t>Po končícím „výprodeji“ za levné ceny lze očekávat „nedostatkový doprodej“ za ceny vyšší a následně nutné investice a nový vyrovnaný stav energetiky 21. století. To nelze odhadnout prodlužováním scénářů minulých, je to podobné, jako kdybychom odhadovali dnešek za socialismu.</a:t>
            </a:r>
            <a:endParaRPr lang="cs-CZ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60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noProof="0" smtClean="0"/>
              <a:t>Energetická politika – bezemisní energetika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cs-CZ" noProof="0" dirty="0" smtClean="0">
                <a:latin typeface="+mj-lt"/>
              </a:rPr>
              <a:t>Pokračovat v přípravách na výstavbu jaderného bloku. V roce 2035 budeme pravděpodobně potřebovat nový zdroj. Bez projektu a přípravy, zahájené okamžitě, jej nebudeme schopni postavit. </a:t>
            </a:r>
          </a:p>
          <a:p>
            <a:pPr lvl="0"/>
            <a:r>
              <a:rPr lang="cs-CZ" noProof="0" dirty="0" smtClean="0">
                <a:solidFill>
                  <a:srgbClr val="C00000"/>
                </a:solidFill>
                <a:latin typeface="+mj-lt"/>
              </a:rPr>
              <a:t>Urychleně zavádět a integrovat dostupné prvky decentrálního režimu soustav, aby byly v základu v roce 2022 funkční. Nelze počítat s dalším exportem elektřiny a tím i přebytkem regulačního výkonu na straně zdrojů.</a:t>
            </a:r>
          </a:p>
          <a:p>
            <a:r>
              <a:rPr lang="cs-CZ" noProof="0" dirty="0" smtClean="0">
                <a:solidFill>
                  <a:srgbClr val="C00000"/>
                </a:solidFill>
                <a:latin typeface="+mj-lt"/>
              </a:rPr>
              <a:t>S tím souvisí i skutečnost, že podle IEA má digitalizace energetiky významný vliv v oblasti úspor i zavádění obnovitelných zdrojů. Přehlížet tyto prvky ve prospěch fosilní energetiky je technologická, morální i politická sebevražda.</a:t>
            </a:r>
          </a:p>
          <a:p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32084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Nová role dodavatele a spotřebitele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dirty="0" smtClean="0"/>
              <a:t>Soustava minulého století</a:t>
            </a:r>
          </a:p>
          <a:p>
            <a:pPr lvl="1"/>
            <a:r>
              <a:rPr lang="cs-CZ" dirty="0"/>
              <a:t>E</a:t>
            </a:r>
            <a:r>
              <a:rPr lang="cs-CZ" dirty="0" smtClean="0"/>
              <a:t>nergetika provozuje soustavy a zdroje a spotřebitel pouze pojistkovou skříň. </a:t>
            </a:r>
          </a:p>
          <a:p>
            <a:pPr lvl="1"/>
            <a:r>
              <a:rPr lang="cs-CZ" dirty="0" smtClean="0"/>
              <a:t>Energetika zaměstnávala stovky tisíc lidí v odborném a lukrativním povolání, a to i v okolním průmyslu, kde poptávala investice. Investiční celky včetně projektů jsme vyváželi do celého světa.</a:t>
            </a:r>
          </a:p>
          <a:p>
            <a:r>
              <a:rPr lang="cs-CZ" dirty="0" smtClean="0"/>
              <a:t>Současná energetika ČR se nerozvíjí a neinvestuje do širokého rozvoje a rozsáhlé implementace nových řešení. To je podstatný rozdíl ve srovnání s některými sousedními státy. Namísto vývozu s vysokou přidanou hodnotou vyvážíme levně elektřinu a dovážíme z Asie solární panely, podobné riziko nám hrozí i při nákupu „inteligentních měřidel“ prostřednictvím monopolních společností.</a:t>
            </a:r>
          </a:p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Uvedeným stavem ztrácíme příležitost pro náš průmysl. V </a:t>
            </a:r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energetice 21. století se „spotřebitel“ stává partnerem a energetickým podnikem: je schopen vlastní výroby, akumulace a 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regulace. Jde tedy jak o investice při vytváření nové soustavy 21. století, tak i o účast na jejím provozu.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dirty="0" smtClean="0"/>
              <a:t>Namísto odbytu nových aplikací (rozvoj sítí, menší strojírenství, řídící technika, nové trendy ve stavebnictví a Průmyslu 4.0) nabízí současná reprezentace oboru stále pokračování řešení z minulého století a po průmyslu inovace nepoptává. V současných trendech v ČR role podniku („</a:t>
            </a:r>
            <a:r>
              <a:rPr lang="cs-CZ" dirty="0" err="1" smtClean="0"/>
              <a:t>prosumera</a:t>
            </a:r>
            <a:r>
              <a:rPr lang="cs-CZ" dirty="0" smtClean="0"/>
              <a:t>“) taková role odpovídajícím způsobem zohledněna není:</a:t>
            </a:r>
          </a:p>
          <a:p>
            <a:pPr lvl="1"/>
            <a:r>
              <a:rPr lang="cs-CZ" dirty="0" smtClean="0"/>
              <a:t>Národní akční plán pro chytré sítě je </a:t>
            </a:r>
            <a:r>
              <a:rPr lang="cs-CZ" dirty="0" err="1" smtClean="0"/>
              <a:t>outsourcován</a:t>
            </a:r>
            <a:r>
              <a:rPr lang="cs-CZ" dirty="0" smtClean="0"/>
              <a:t> monopolními společnostmi bez účasti „spotřebitelů“</a:t>
            </a:r>
          </a:p>
          <a:p>
            <a:pPr lvl="1"/>
            <a:r>
              <a:rPr lang="cs-CZ" dirty="0" smtClean="0"/>
              <a:t>Minulá </a:t>
            </a:r>
            <a:r>
              <a:rPr lang="cs-CZ" dirty="0" smtClean="0"/>
              <a:t>reforma tarifů má za cíl především zvýšit cenu za připojení k soustavě. Krom možného sociálního dopadu nedojde k potřebnému otevření soustav a podniky i budovy zůstanou uzavřeny do sebe. </a:t>
            </a:r>
          </a:p>
          <a:p>
            <a:pPr lvl="1"/>
            <a:r>
              <a:rPr lang="cs-CZ" dirty="0" smtClean="0"/>
              <a:t>To je nebezpečný krok sociálně i ekologicky a nahrává zvýšení ceny a ve svém důsledku krom zdražení sazby i prolomení těžebních limitů kvůli regulaci, kterou takto uzamčení „spotřebitelé“ nebudou moci z ekonomických důvodů poskytnout.</a:t>
            </a:r>
          </a:p>
          <a:p>
            <a:r>
              <a:rPr lang="cs-CZ" dirty="0" smtClean="0"/>
              <a:t>V současné situaci probíhá dialog </a:t>
            </a:r>
          </a:p>
          <a:p>
            <a:pPr lvl="1"/>
            <a:r>
              <a:rPr lang="cs-CZ" dirty="0" smtClean="0"/>
              <a:t>Generační: řešení minulého a současného století (včetně personálního obsazení)</a:t>
            </a:r>
          </a:p>
          <a:p>
            <a:pPr lvl="1"/>
            <a:r>
              <a:rPr lang="cs-CZ" dirty="0" smtClean="0"/>
              <a:t>Technologický: část původní soustavy musí setrvat, ale uvolnit místo novým řešením a s těmi spolupracovat</a:t>
            </a:r>
          </a:p>
          <a:p>
            <a:pPr lvl="1"/>
            <a:r>
              <a:rPr lang="cs-CZ" dirty="0" smtClean="0"/>
              <a:t>Kapitálový: současný byznys je postaven na dosluhujících systémech z minulého století přetvořených v deformovaném tržním prostředí. V ČR jde především o laciný export, vysoké poplatky a nově předražené obnovitelné zdroje energie.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3604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Průmyslový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podnik – nově 3 role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podnik služeb, sídelní čtvrť</a:t>
            </a: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 </a:t>
            </a:r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energie (spotřebitel)</a:t>
            </a:r>
            <a:r>
              <a:rPr lang="cs-CZ" dirty="0" smtClean="0"/>
              <a:t>. </a:t>
            </a:r>
            <a:r>
              <a:rPr lang="cs-CZ" dirty="0" smtClean="0"/>
              <a:t>Přestože cena komodity klesá, cena služeb narůstá. Průmysl, budovy a služby nemají nad tím kontrolu ani nevyjadřují poptávku.</a:t>
            </a:r>
          </a:p>
          <a:p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Dodávky zařízení</a:t>
            </a:r>
            <a:r>
              <a:rPr lang="cs-CZ" dirty="0" smtClean="0"/>
              <a:t>. V minulém režimu celý strojírenský a stavební komplex. Kolik ze desítek miliard ročně „</a:t>
            </a:r>
            <a:r>
              <a:rPr lang="cs-CZ" dirty="0"/>
              <a:t>podpory</a:t>
            </a:r>
            <a:r>
              <a:rPr lang="cs-CZ" dirty="0" smtClean="0"/>
              <a:t>“ OZE slouží jako domácí investice a rozvíjí vývoj nových technologií?</a:t>
            </a:r>
          </a:p>
          <a:p>
            <a:r>
              <a:rPr lang="cs-CZ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Dodávky služeb</a:t>
            </a:r>
            <a:r>
              <a:rPr lang="cs-CZ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 ve zlomových bodech rizik dochází ke zlomu, kdy je DECE nikoli konzumentem silové a regulační energie, ale jejím dodavatelem v podílu cca 20 až 30%.</a:t>
            </a:r>
          </a:p>
          <a:p>
            <a: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době transformace nesníme ponechat monopolní společnosti vybírat, co to dá, ale podporovat především průmysl. Není to jenom otázka peněz, ale i omezení příležitosti k rozvoji v odvětví.</a:t>
            </a:r>
            <a:endParaRPr lang="cs-CZ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41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2383971"/>
            <a:ext cx="4597610" cy="661306"/>
          </a:xfrm>
        </p:spPr>
        <p:txBody>
          <a:bodyPr>
            <a:noAutofit/>
          </a:bodyPr>
          <a:lstStyle/>
          <a:p>
            <a:r>
              <a:rPr lang="cs-CZ" sz="2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</a:t>
            </a:r>
            <a:r>
              <a:rPr lang="cs-C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eský </a:t>
            </a:r>
            <a:r>
              <a:rPr lang="cs-CZ" sz="2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automobil na uhlí </a:t>
            </a:r>
            <a:r>
              <a:rPr lang="cs-C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Škoda </a:t>
            </a:r>
            <a:r>
              <a:rPr lang="cs-CZ" sz="2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Sentinel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397" y="1564105"/>
            <a:ext cx="6119230" cy="4087646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3284107"/>
            <a:ext cx="4565867" cy="2367644"/>
          </a:xfrm>
        </p:spPr>
        <p:txBody>
          <a:bodyPr>
            <a:normAutofit lnSpcReduction="10000"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/>
              <a:t>Technologii máme už od roku 1924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/>
              <a:t>52 kW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/>
              <a:t>Rychlost 15 až 25 km/hod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/>
              <a:t>Akční rádius 40 km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/>
              <a:t>Dobové ABS – reverzace parního stroje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Výhoda: k přenosu </a:t>
            </a:r>
            <a:r>
              <a:rPr lang="cs-CZ" sz="2000" dirty="0" err="1" smtClean="0">
                <a:solidFill>
                  <a:srgbClr val="FF0000"/>
                </a:solidFill>
              </a:rPr>
              <a:t>nízkoúčinné</a:t>
            </a:r>
            <a:r>
              <a:rPr lang="cs-CZ" sz="2000" dirty="0" smtClean="0">
                <a:solidFill>
                  <a:srgbClr val="FF0000"/>
                </a:solidFill>
              </a:rPr>
              <a:t> uhelné energie pro pohon (mobilitu) nevyžaduje elektrizační soustavu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839788" y="195943"/>
            <a:ext cx="107168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  <a:ea typeface="+mj-ea"/>
                <a:cs typeface="+mj-cs"/>
              </a:rPr>
              <a:t>Čistá 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  <a:ea typeface="+mj-ea"/>
                <a:cs typeface="+mj-cs"/>
              </a:rPr>
              <a:t>mobilita</a:t>
            </a:r>
          </a:p>
          <a:p>
            <a:r>
              <a:rPr lang="cs-CZ" sz="1400" b="1" dirty="0" smtClean="0">
                <a:latin typeface="Calibri Light"/>
                <a:ea typeface="+mj-ea"/>
                <a:cs typeface="+mj-cs"/>
              </a:rPr>
              <a:t>Je nutné, aby soustava zvládala dobíjení elektromobilů z OZE už po roce 2020, kdy Škodovka začne vyrábět elektromobily. Jinak konzumují stávající energetický mix, tedy polovinu z uhlí. Vzhledem k nestabilním diagramům spotřeby i více.</a:t>
            </a:r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1696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Postavíme obnovitelné </a:t>
            </a:r>
            <a:r>
              <a:rPr lang="cs-CZ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zdroje?</a:t>
            </a:r>
            <a:endParaRPr lang="cs-CZ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V </a:t>
            </a:r>
            <a:r>
              <a:rPr lang="cs-CZ" dirty="0"/>
              <a:t>současnosti vyrábíme kolem 10% energie z obnovitelných zdrojů.</a:t>
            </a:r>
          </a:p>
          <a:p>
            <a:r>
              <a:rPr lang="cs-CZ" dirty="0" smtClean="0"/>
              <a:t>Cílem </a:t>
            </a:r>
            <a:r>
              <a:rPr lang="cs-CZ" dirty="0"/>
              <a:t>roku 2050 vyrábět 30% energie z obnovitelných zdrojů  je splnitelný. Odhadované struktura je zhruba 15% energie sluneční a po 5% z vody, větru a biomasy. Jde o kvalifikovaný expertní odhad možností České republiky.</a:t>
            </a:r>
          </a:p>
          <a:p>
            <a:r>
              <a:rPr lang="cs-CZ" dirty="0" smtClean="0"/>
              <a:t>Uvedenou </a:t>
            </a:r>
            <a:r>
              <a:rPr lang="cs-CZ" dirty="0"/>
              <a:t>třetinu výroby OZE musíme dosahovat postupně, a postupně také utlumovat výrobu energie z fosilních paliv. Hlavní důvody jsou </a:t>
            </a:r>
            <a:r>
              <a:rPr lang="cs-CZ" dirty="0" smtClean="0"/>
              <a:t>dva:</a:t>
            </a:r>
          </a:p>
          <a:p>
            <a:pPr lvl="1"/>
            <a:r>
              <a:rPr lang="cs-CZ" dirty="0" smtClean="0"/>
              <a:t>Nepřipravenost </a:t>
            </a:r>
            <a:r>
              <a:rPr lang="cs-CZ" dirty="0"/>
              <a:t>současných soustav a způsobu jejich řízení na tak velké množství energie závislé na počasí. Musíme dobudovat „</a:t>
            </a:r>
            <a:r>
              <a:rPr lang="cs-CZ" dirty="0" err="1"/>
              <a:t>smart</a:t>
            </a:r>
            <a:r>
              <a:rPr lang="cs-CZ" dirty="0"/>
              <a:t>“ spotřebu a také možnosti uložit energii v teple, chladu a v dopravě (</a:t>
            </a:r>
            <a:r>
              <a:rPr lang="cs-CZ" dirty="0" err="1"/>
              <a:t>elektromobilita</a:t>
            </a:r>
            <a:r>
              <a:rPr lang="cs-CZ" dirty="0"/>
              <a:t>), je-li zrovna dostupná a přebytková.</a:t>
            </a:r>
          </a:p>
          <a:p>
            <a:pPr lvl="1"/>
            <a:r>
              <a:rPr lang="cs-CZ" dirty="0" smtClean="0"/>
              <a:t>Některá </a:t>
            </a:r>
            <a:r>
              <a:rPr lang="cs-CZ" dirty="0"/>
              <a:t>zařízení, která jsou pro naplnění takového cíle potřebná, nejsou ještě volně dostupná na trhu, i když princip většina z nich je známý. Nemáme například větrné mikroturbíny na střechy a dokonce nemáme pračky, myčky ani klimatizace, které lze hromadně nebo dálkově ovládat. Například klimatizace je vhodným konzumentem </a:t>
            </a:r>
            <a:r>
              <a:rPr lang="cs-CZ" dirty="0" err="1"/>
              <a:t>fotovoltaiky</a:t>
            </a:r>
            <a:r>
              <a:rPr lang="cs-CZ" dirty="0"/>
              <a:t>, ale pouhým vypnutím kompresoru bez doběhu jednotky do klidu se klimatizace ničí, je potřebná elektronika, která dnes není běžná.</a:t>
            </a:r>
          </a:p>
          <a:p>
            <a:r>
              <a:rPr lang="cs-CZ" dirty="0" smtClean="0"/>
              <a:t>Důsledky </a:t>
            </a:r>
            <a:r>
              <a:rPr lang="cs-CZ" dirty="0"/>
              <a:t>výše uvedeného pro sledovaná období: </a:t>
            </a:r>
            <a:endParaRPr lang="cs-CZ" dirty="0" smtClean="0"/>
          </a:p>
          <a:p>
            <a:pPr lvl="1"/>
            <a:r>
              <a:rPr lang="cs-CZ" dirty="0">
                <a:solidFill>
                  <a:srgbClr val="FF0000"/>
                </a:solidFill>
              </a:rPr>
              <a:t>V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>
                <a:solidFill>
                  <a:srgbClr val="FF0000"/>
                </a:solidFill>
              </a:rPr>
              <a:t>roce 2022 může jít maximálně o jednotky procent</a:t>
            </a:r>
            <a:r>
              <a:rPr lang="cs-CZ" dirty="0"/>
              <a:t>, což je zaokrouhlovací </a:t>
            </a:r>
            <a:r>
              <a:rPr lang="cs-CZ" dirty="0" smtClean="0"/>
              <a:t>chyba </a:t>
            </a:r>
            <a:r>
              <a:rPr lang="cs-CZ" dirty="0"/>
              <a:t>výpočtu mezi teplým studeným rokem. </a:t>
            </a:r>
            <a:endParaRPr lang="cs-CZ" dirty="0" smtClean="0"/>
          </a:p>
          <a:p>
            <a:pPr lvl="1"/>
            <a:r>
              <a:rPr lang="cs-CZ" b="1" dirty="0" smtClean="0">
                <a:solidFill>
                  <a:srgbClr val="92D050"/>
                </a:solidFill>
              </a:rPr>
              <a:t>V </a:t>
            </a:r>
            <a:r>
              <a:rPr lang="cs-CZ" b="1" dirty="0">
                <a:solidFill>
                  <a:srgbClr val="92D050"/>
                </a:solidFill>
              </a:rPr>
              <a:t>roce 2035 bychom naopak cílenými opatřeními mohli dosáhnout výroby například dvojnásobné oproti dnešku. Toho ale nedosáhneme podporou jednotlivých zařízení, pouze podporou celků, která taková zařízení využívají, a jejich adekvátního chování vůči soustavě. Změna pravidel nás u toho nemine zcela jistě.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36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Státní energetická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antikoncepce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Nelze současně:</a:t>
            </a:r>
          </a:p>
          <a:p>
            <a:pPr lvl="1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Nepokračovat v jaderných elektrárnách v rozporu s doporučeními odborníků a usneseními vlády.</a:t>
            </a:r>
          </a:p>
          <a:p>
            <a:pPr lvl="1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Zavírat u toho uhelné elektrárny bez náhrady (čímkoli).</a:t>
            </a:r>
          </a:p>
          <a:p>
            <a:pPr lvl="1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Nebudovat novou moderní decentrální energetiku v budovách a průmyslu.</a:t>
            </a:r>
          </a:p>
          <a:p>
            <a:r>
              <a:rPr lang="cs-CZ" dirty="0" smtClean="0"/>
              <a:t>Přečtěme </a:t>
            </a:r>
            <a:r>
              <a:rPr lang="cs-CZ" dirty="0"/>
              <a:t>si ASEK, poté noviny o mezinárodní situaci, a </a:t>
            </a:r>
            <a:r>
              <a:rPr lang="cs-CZ" dirty="0" smtClean="0"/>
              <a:t>začněme </a:t>
            </a:r>
            <a:r>
              <a:rPr lang="cs-CZ" dirty="0"/>
              <a:t>v tom oboru něco dělat</a:t>
            </a:r>
            <a:r>
              <a:rPr lang="cs-CZ" dirty="0" smtClean="0"/>
              <a:t>. </a:t>
            </a:r>
          </a:p>
          <a:p>
            <a:r>
              <a:rPr lang="cs-CZ" dirty="0" smtClean="0"/>
              <a:t>„Politická korektnost“ vůči nekonajícím státním úředníkům a manažerům státních společností skončila. Scénáři roku 2045 si neposvítíme a nezatopíme.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95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Relevantní doporučení pro DECE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Sítě </a:t>
            </a:r>
            <a:r>
              <a:rPr lang="cs-CZ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decentrální energie</a:t>
            </a:r>
          </a:p>
          <a:p>
            <a:r>
              <a:rPr lang="cs-CZ" dirty="0"/>
              <a:t>„</a:t>
            </a:r>
            <a:r>
              <a:rPr lang="cs-CZ" dirty="0" err="1"/>
              <a:t>Pochytření</a:t>
            </a:r>
            <a:r>
              <a:rPr lang="cs-CZ" dirty="0"/>
              <a:t>“ sítí na úrovni 22kV a nízkého napětí. Inteligence těchto sítí je nulová, neprošly ani třetí průmyslovou revolucí v době, kdy se ocitáme ve čtvrté. Energetika nebude stačit potřebám průmyslu a nebude schopna akceptovat jeho možnosti, přestože po roce 2022 sama ztratí významnou část svého výrobního potenciálu, ale i stability. </a:t>
            </a:r>
            <a:endParaRPr lang="cs-CZ" dirty="0" smtClean="0"/>
          </a:p>
          <a:p>
            <a:r>
              <a:rPr lang="cs-CZ" dirty="0" smtClean="0"/>
              <a:t>Moderní </a:t>
            </a:r>
            <a:r>
              <a:rPr lang="cs-CZ" dirty="0"/>
              <a:t>průmyslové podniky i areály budov jsou na takový režim </a:t>
            </a:r>
            <a:r>
              <a:rPr lang="cs-CZ" dirty="0" smtClean="0"/>
              <a:t>vybaveny, </a:t>
            </a:r>
            <a:r>
              <a:rPr lang="cs-CZ" dirty="0"/>
              <a:t>avšak stávající systém taková řešení neakceptuje. Při spravedlivé volbě tarifů není třeba taková řešení dotovat, investoři se jim sami přizpůsobí</a:t>
            </a:r>
            <a:r>
              <a:rPr lang="cs-CZ" dirty="0" smtClean="0"/>
              <a:t>.</a:t>
            </a:r>
          </a:p>
          <a:p>
            <a:r>
              <a:rPr lang="cs-CZ" cap="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Doprava</a:t>
            </a:r>
          </a:p>
          <a:p>
            <a:r>
              <a:rPr lang="cs-CZ" dirty="0">
                <a:solidFill>
                  <a:srgbClr val="92D050"/>
                </a:solidFill>
              </a:rPr>
              <a:t>Nárůst </a:t>
            </a:r>
            <a:r>
              <a:rPr lang="cs-CZ" dirty="0" err="1">
                <a:solidFill>
                  <a:srgbClr val="92D050"/>
                </a:solidFill>
              </a:rPr>
              <a:t>elektromobility</a:t>
            </a:r>
            <a:r>
              <a:rPr lang="cs-CZ" dirty="0">
                <a:solidFill>
                  <a:srgbClr val="92D050"/>
                </a:solidFill>
              </a:rPr>
              <a:t> neznamená pouze nárůst spotřeby, ale i modifikaci sítí (např. dálnice nebo podzemní garáže) a modifikaci profuzního režimu soustavy (dobíjíme jádrem, </a:t>
            </a:r>
            <a:r>
              <a:rPr lang="cs-CZ" dirty="0" err="1">
                <a:solidFill>
                  <a:srgbClr val="92D050"/>
                </a:solidFill>
              </a:rPr>
              <a:t>fotovoltaikou</a:t>
            </a:r>
            <a:r>
              <a:rPr lang="cs-CZ" dirty="0">
                <a:solidFill>
                  <a:srgbClr val="92D050"/>
                </a:solidFill>
              </a:rPr>
              <a:t> – v poledne, v noci …).</a:t>
            </a:r>
            <a:br>
              <a:rPr lang="cs-CZ" dirty="0">
                <a:solidFill>
                  <a:srgbClr val="92D050"/>
                </a:solidFill>
              </a:rPr>
            </a:br>
            <a:r>
              <a:rPr lang="cs-CZ" cap="all" dirty="0"/>
              <a:t> </a:t>
            </a:r>
            <a:endParaRPr lang="cs-CZ" dirty="0"/>
          </a:p>
          <a:p>
            <a:r>
              <a:rPr lang="cs-CZ" b="1" cap="all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Bezpečnost</a:t>
            </a:r>
          </a:p>
          <a:p>
            <a:r>
              <a:rPr lang="cs-CZ" b="1" dirty="0">
                <a:solidFill>
                  <a:srgbClr val="00B0F0"/>
                </a:solidFill>
              </a:rPr>
              <a:t>Významným prvkem rozvoje inteligentních sítí je jejich částečná soběstačnost v krizovém stavu (</a:t>
            </a:r>
            <a:r>
              <a:rPr lang="cs-CZ" b="1" dirty="0" err="1">
                <a:solidFill>
                  <a:srgbClr val="00B0F0"/>
                </a:solidFill>
              </a:rPr>
              <a:t>blackout</a:t>
            </a:r>
            <a:r>
              <a:rPr lang="cs-CZ" b="1" dirty="0">
                <a:solidFill>
                  <a:srgbClr val="00B0F0"/>
                </a:solidFill>
              </a:rPr>
              <a:t>, teroristický útok).</a:t>
            </a:r>
          </a:p>
          <a:p>
            <a:r>
              <a:rPr lang="cs-CZ" b="1" dirty="0">
                <a:solidFill>
                  <a:srgbClr val="00B0F0"/>
                </a:solidFill>
              </a:rPr>
              <a:t>Nelze zanedbávat ani bezpečnost kybernetickou, k té ale patří i neztratit schopnost řízení „starým“ způsobem v situaci, kdy by útočník částečně uspěl. Pirát bývá vždy o kus napřed. A prostředky na zabezpečení nejsou neomezené.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21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Energetická politika ČR a její vývoj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000" dirty="0"/>
              <a:t>Od první Pačesovy komise uplynulo 10 let</a:t>
            </a:r>
          </a:p>
          <a:p>
            <a:r>
              <a:rPr lang="cs-CZ" sz="4000" dirty="0"/>
              <a:t>Scénáře roku 2035 byly pro budoucí generaci za čtvrt </a:t>
            </a:r>
            <a:r>
              <a:rPr lang="cs-CZ" sz="4000" dirty="0" smtClean="0"/>
              <a:t>století</a:t>
            </a:r>
          </a:p>
          <a:p>
            <a:pPr>
              <a:spcAft>
                <a:spcPts val="1200"/>
              </a:spcAft>
            </a:pPr>
            <a:r>
              <a:rPr lang="cs-CZ" sz="4000" dirty="0" smtClean="0"/>
              <a:t>Co se od té doby stalo?</a:t>
            </a:r>
            <a:endParaRPr lang="cs-CZ" sz="4000" dirty="0"/>
          </a:p>
          <a:p>
            <a:pPr lvl="1"/>
            <a:r>
              <a:rPr lang="cs-CZ" sz="3600" dirty="0"/>
              <a:t>Uplynulo 10 </a:t>
            </a:r>
            <a:r>
              <a:rPr lang="cs-CZ" sz="3600" dirty="0" smtClean="0"/>
              <a:t>let …</a:t>
            </a:r>
          </a:p>
          <a:p>
            <a:pPr lvl="1"/>
            <a:r>
              <a:rPr lang="cs-CZ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Rizika se přestěhovala z roku 2035 do roku 2022</a:t>
            </a:r>
          </a:p>
        </p:txBody>
      </p:sp>
    </p:spTree>
    <p:extLst>
      <p:ext uri="{BB962C8B-B14F-4D97-AF65-F5344CB8AC3E}">
        <p14:creationId xmlns:p14="http://schemas.microsoft.com/office/powerpoint/2010/main" val="29252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Nová rizika, kterých se nezbavíme</a:t>
            </a:r>
            <a:endParaRPr lang="cs-CZ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cs-CZ" dirty="0"/>
              <a:t>Uzavření asi 40% výkonu stávajících fosilních zdrojů v ČR</a:t>
            </a:r>
            <a:r>
              <a:rPr lang="cs-CZ" dirty="0" smtClean="0"/>
              <a:t>.</a:t>
            </a:r>
          </a:p>
          <a:p>
            <a:pPr lvl="0"/>
            <a:r>
              <a:rPr lang="cs-CZ" dirty="0" smtClean="0"/>
              <a:t>Uzavření </a:t>
            </a:r>
            <a:r>
              <a:rPr lang="cs-CZ" dirty="0"/>
              <a:t>všech německých jaderných elektráren po roce 2022. </a:t>
            </a:r>
            <a:endParaRPr lang="cs-CZ" dirty="0" smtClean="0"/>
          </a:p>
          <a:p>
            <a:pPr lvl="1"/>
            <a:r>
              <a:rPr lang="cs-CZ" dirty="0" smtClean="0"/>
              <a:t>Nebudou </a:t>
            </a:r>
            <a:r>
              <a:rPr lang="cs-CZ" dirty="0"/>
              <a:t>dostavena vedení </a:t>
            </a:r>
            <a:r>
              <a:rPr lang="cs-CZ" dirty="0" smtClean="0"/>
              <a:t>sever-jih v Německu. </a:t>
            </a:r>
          </a:p>
          <a:p>
            <a:pPr lvl="1"/>
            <a:r>
              <a:rPr lang="cs-CZ" dirty="0"/>
              <a:t>M</a:t>
            </a:r>
            <a:r>
              <a:rPr lang="cs-CZ" dirty="0" smtClean="0"/>
              <a:t>ěly </a:t>
            </a:r>
            <a:r>
              <a:rPr lang="cs-CZ" dirty="0"/>
              <a:t>by být funkční transformátory s příčnou regulací, tedy ochrana našich sítí. </a:t>
            </a:r>
            <a:endParaRPr lang="cs-CZ" dirty="0" smtClean="0"/>
          </a:p>
          <a:p>
            <a:pPr lvl="1"/>
            <a:r>
              <a:rPr lang="cs-CZ" dirty="0" smtClean="0"/>
              <a:t>Přes </a:t>
            </a:r>
            <a:r>
              <a:rPr lang="cs-CZ" dirty="0"/>
              <a:t>různá prohlášení salónních expertů, že si to „Němci nebudou moci dovolit“, se současná německá politika tváří tak, že si to dovolí, krom toho je u většiny elektráren tento proces nevratný i technologicky</a:t>
            </a:r>
            <a:r>
              <a:rPr lang="cs-CZ" dirty="0" smtClean="0"/>
              <a:t>.</a:t>
            </a:r>
          </a:p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Strašák cenový: </a:t>
            </a:r>
            <a:r>
              <a:rPr lang="cs-CZ" dirty="0" smtClean="0">
                <a:solidFill>
                  <a:srgbClr val="FF0000"/>
                </a:solidFill>
              </a:rPr>
              <a:t>Po roce 2022 je reálný. Nicméně cenu trhu neurčuje Česká republika. Dostatek nebo přebytek výkonu nás sám o sobě neuchrání před zdražováním energie, zejména elektřiny, jsme-li ekonomicky propojeni s trhem a galvanicky se sousední soustavou , ve které bude nedostatek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6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Současná přebytková bilance</a:t>
            </a:r>
            <a:endParaRPr lang="cs-CZ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Výroba více jak 80 </a:t>
            </a:r>
            <a:r>
              <a:rPr lang="cs-CZ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TWh</a:t>
            </a:r>
            <a:endParaRPr lang="cs-CZ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dirty="0" smtClean="0">
                <a:solidFill>
                  <a:srgbClr val="C00000"/>
                </a:solidFill>
              </a:rPr>
              <a:t>Vlastní spotřeba elektráren zhruba 10%</a:t>
            </a:r>
          </a:p>
          <a:p>
            <a:r>
              <a:rPr lang="cs-CZ" dirty="0" smtClean="0">
                <a:solidFill>
                  <a:srgbClr val="C00000"/>
                </a:solidFill>
              </a:rPr>
              <a:t>Netto spotřeba ČR kolem 60 </a:t>
            </a:r>
            <a:r>
              <a:rPr lang="cs-CZ" dirty="0" err="1" smtClean="0">
                <a:solidFill>
                  <a:srgbClr val="C00000"/>
                </a:solidFill>
              </a:rPr>
              <a:t>TWh</a:t>
            </a:r>
            <a:endParaRPr lang="cs-CZ" dirty="0" smtClean="0">
              <a:solidFill>
                <a:srgbClr val="C00000"/>
              </a:solidFill>
            </a:endParaRPr>
          </a:p>
          <a:p>
            <a:r>
              <a:rPr lang="cs-CZ" dirty="0" smtClean="0">
                <a:solidFill>
                  <a:srgbClr val="C00000"/>
                </a:solidFill>
              </a:rPr>
              <a:t>Rozdíl okolo 10 až 15 </a:t>
            </a:r>
            <a:r>
              <a:rPr lang="cs-CZ" dirty="0" err="1" smtClean="0">
                <a:solidFill>
                  <a:srgbClr val="C00000"/>
                </a:solidFill>
              </a:rPr>
              <a:t>TWh</a:t>
            </a:r>
            <a:r>
              <a:rPr lang="cs-CZ" dirty="0" smtClean="0">
                <a:solidFill>
                  <a:srgbClr val="C00000"/>
                </a:solidFill>
              </a:rPr>
              <a:t>, tedy zhruba 20% produkce, exportujeme</a:t>
            </a:r>
          </a:p>
          <a:p>
            <a:endParaRPr lang="cs-CZ" dirty="0"/>
          </a:p>
          <a:p>
            <a:r>
              <a:rPr lang="cs-CZ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Skladba výroby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Kolem 30 </a:t>
            </a:r>
            <a:r>
              <a:rPr lang="cs-CZ" dirty="0" err="1" smtClean="0">
                <a:solidFill>
                  <a:srgbClr val="00B0F0"/>
                </a:solidFill>
              </a:rPr>
              <a:t>TWh</a:t>
            </a:r>
            <a:r>
              <a:rPr lang="cs-CZ" dirty="0" smtClean="0">
                <a:solidFill>
                  <a:srgbClr val="00B0F0"/>
                </a:solidFill>
              </a:rPr>
              <a:t> jaderné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Více jak 40 </a:t>
            </a:r>
            <a:r>
              <a:rPr lang="cs-CZ" dirty="0" err="1" smtClean="0">
                <a:solidFill>
                  <a:srgbClr val="00B0F0"/>
                </a:solidFill>
              </a:rPr>
              <a:t>TWh</a:t>
            </a:r>
            <a:r>
              <a:rPr lang="cs-CZ" dirty="0" smtClean="0">
                <a:solidFill>
                  <a:srgbClr val="00B0F0"/>
                </a:solidFill>
              </a:rPr>
              <a:t> uhelné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Méně jak 10 </a:t>
            </a:r>
            <a:r>
              <a:rPr lang="cs-CZ" dirty="0" err="1" smtClean="0">
                <a:solidFill>
                  <a:srgbClr val="00B0F0"/>
                </a:solidFill>
              </a:rPr>
              <a:t>TWh</a:t>
            </a:r>
            <a:r>
              <a:rPr lang="cs-CZ" dirty="0" smtClean="0">
                <a:solidFill>
                  <a:srgbClr val="00B0F0"/>
                </a:solidFill>
              </a:rPr>
              <a:t> obnovitelné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V čase se mění</a:t>
            </a:r>
            <a:endParaRPr lang="cs-CZ" dirty="0">
              <a:solidFill>
                <a:srgbClr val="00B0F0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24116" y="1224644"/>
            <a:ext cx="5829282" cy="46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997103" y="513529"/>
            <a:ext cx="8261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/>
              <a:t>Předpokládaný úbytek velkých spalovacích zdrojů</a:t>
            </a:r>
          </a:p>
          <a:p>
            <a:pPr algn="ctr"/>
            <a:r>
              <a:rPr lang="cs-CZ" sz="1600" dirty="0"/>
              <a:t>na celkových palivových elektrárnách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2640665" y="5308217"/>
            <a:ext cx="8066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latin typeface="Cambria" panose="02040503050406030204" pitchFamily="18" charset="0"/>
              </a:rPr>
              <a:t>Do roku 2050 dojde k „obnově“ prakticky celého konvenčního energetického mixu ČR. </a:t>
            </a:r>
          </a:p>
        </p:txBody>
      </p:sp>
      <p:sp>
        <p:nvSpPr>
          <p:cNvPr id="33" name="TextovéPole 32"/>
          <p:cNvSpPr txBox="1"/>
          <p:nvPr/>
        </p:nvSpPr>
        <p:spPr>
          <a:xfrm rot="16200000">
            <a:off x="1353952" y="1800746"/>
            <a:ext cx="124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cs-CZ" sz="1100" dirty="0"/>
              <a:t>JE+PE+PSE+PPE</a:t>
            </a:r>
            <a:r>
              <a:rPr lang="en-US" sz="1200" dirty="0"/>
              <a:t>]</a:t>
            </a:r>
            <a:endParaRPr lang="cs-CZ" sz="1200" dirty="0"/>
          </a:p>
        </p:txBody>
      </p:sp>
      <p:grpSp>
        <p:nvGrpSpPr>
          <p:cNvPr id="51" name="Skupina 50"/>
          <p:cNvGrpSpPr/>
          <p:nvPr/>
        </p:nvGrpSpPr>
        <p:grpSpPr>
          <a:xfrm>
            <a:off x="574891" y="861295"/>
            <a:ext cx="11518215" cy="4249187"/>
            <a:chOff x="431168" y="861294"/>
            <a:chExt cx="8638661" cy="4249187"/>
          </a:xfrm>
        </p:grpSpPr>
        <p:grpSp>
          <p:nvGrpSpPr>
            <p:cNvPr id="38" name="Skupina 37"/>
            <p:cNvGrpSpPr/>
            <p:nvPr/>
          </p:nvGrpSpPr>
          <p:grpSpPr>
            <a:xfrm>
              <a:off x="431168" y="861294"/>
              <a:ext cx="8638661" cy="4249187"/>
              <a:chOff x="431168" y="861294"/>
              <a:chExt cx="8638661" cy="4249187"/>
            </a:xfrm>
          </p:grpSpPr>
          <p:grpSp>
            <p:nvGrpSpPr>
              <p:cNvPr id="60" name="Skupina 59"/>
              <p:cNvGrpSpPr/>
              <p:nvPr/>
            </p:nvGrpSpPr>
            <p:grpSpPr>
              <a:xfrm>
                <a:off x="431168" y="861294"/>
                <a:ext cx="7921264" cy="4249187"/>
                <a:chOff x="431168" y="978329"/>
                <a:chExt cx="7921264" cy="4249187"/>
              </a:xfrm>
            </p:grpSpPr>
            <p:grpSp>
              <p:nvGrpSpPr>
                <p:cNvPr id="59" name="Skupina 58"/>
                <p:cNvGrpSpPr/>
                <p:nvPr/>
              </p:nvGrpSpPr>
              <p:grpSpPr>
                <a:xfrm>
                  <a:off x="924876" y="1012615"/>
                  <a:ext cx="7427556" cy="4214901"/>
                  <a:chOff x="924876" y="1012615"/>
                  <a:chExt cx="7427556" cy="4214901"/>
                </a:xfrm>
              </p:grpSpPr>
              <p:sp>
                <p:nvSpPr>
                  <p:cNvPr id="37" name="Obdélník 36"/>
                  <p:cNvSpPr/>
                  <p:nvPr/>
                </p:nvSpPr>
                <p:spPr>
                  <a:xfrm>
                    <a:off x="5962384" y="3210650"/>
                    <a:ext cx="510363" cy="18000"/>
                  </a:xfrm>
                  <a:prstGeom prst="rect">
                    <a:avLst/>
                  </a:prstGeom>
                  <a:solidFill>
                    <a:srgbClr val="CB9661"/>
                  </a:solidFill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  <p:grpSp>
                <p:nvGrpSpPr>
                  <p:cNvPr id="56" name="Skupina 55"/>
                  <p:cNvGrpSpPr/>
                  <p:nvPr/>
                </p:nvGrpSpPr>
                <p:grpSpPr>
                  <a:xfrm>
                    <a:off x="924876" y="1012615"/>
                    <a:ext cx="7427556" cy="4214901"/>
                    <a:chOff x="815692" y="1187355"/>
                    <a:chExt cx="7427556" cy="4214901"/>
                  </a:xfrm>
                </p:grpSpPr>
                <p:grpSp>
                  <p:nvGrpSpPr>
                    <p:cNvPr id="47" name="Skupina 46"/>
                    <p:cNvGrpSpPr/>
                    <p:nvPr/>
                  </p:nvGrpSpPr>
                  <p:grpSpPr>
                    <a:xfrm>
                      <a:off x="815692" y="1187355"/>
                      <a:ext cx="7427556" cy="4214901"/>
                      <a:chOff x="815692" y="1187355"/>
                      <a:chExt cx="7427556" cy="4214901"/>
                    </a:xfrm>
                  </p:grpSpPr>
                  <p:cxnSp>
                    <p:nvCxnSpPr>
                      <p:cNvPr id="5" name="Přímá spojnice se šipkou 4"/>
                      <p:cNvCxnSpPr/>
                      <p:nvPr/>
                    </p:nvCxnSpPr>
                    <p:spPr>
                      <a:xfrm flipV="1">
                        <a:off x="815692" y="1187355"/>
                        <a:ext cx="0" cy="3562384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" name="Přímá spojnice se šipkou 6"/>
                      <p:cNvCxnSpPr/>
                      <p:nvPr/>
                    </p:nvCxnSpPr>
                    <p:spPr>
                      <a:xfrm>
                        <a:off x="818707" y="4752753"/>
                        <a:ext cx="7424541" cy="0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" name="TextovéPole 10"/>
                      <p:cNvSpPr txBox="1"/>
                      <p:nvPr/>
                    </p:nvSpPr>
                    <p:spPr>
                      <a:xfrm>
                        <a:off x="1026039" y="4890976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2015</a:t>
                        </a:r>
                        <a:endParaRPr lang="cs-CZ" sz="1400" b="1" dirty="0"/>
                      </a:p>
                    </p:txBody>
                  </p:sp>
                  <p:sp>
                    <p:nvSpPr>
                      <p:cNvPr id="8" name="TextovéPole 7"/>
                      <p:cNvSpPr txBox="1"/>
                      <p:nvPr/>
                    </p:nvSpPr>
                    <p:spPr>
                      <a:xfrm>
                        <a:off x="1812845" y="4879036"/>
                        <a:ext cx="723015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201</a:t>
                        </a:r>
                        <a:r>
                          <a:rPr lang="cs-CZ" sz="1400" b="1" dirty="0"/>
                          <a:t>6 -2020</a:t>
                        </a:r>
                      </a:p>
                    </p:txBody>
                  </p:sp>
                  <p:sp>
                    <p:nvSpPr>
                      <p:cNvPr id="13" name="TextovéPole 12"/>
                      <p:cNvSpPr txBox="1"/>
                      <p:nvPr/>
                    </p:nvSpPr>
                    <p:spPr>
                      <a:xfrm>
                        <a:off x="2599651" y="4885241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21-2025</a:t>
                        </a:r>
                      </a:p>
                    </p:txBody>
                  </p:sp>
                  <p:sp>
                    <p:nvSpPr>
                      <p:cNvPr id="14" name="TextovéPole 13"/>
                      <p:cNvSpPr txBox="1"/>
                      <p:nvPr/>
                    </p:nvSpPr>
                    <p:spPr>
                      <a:xfrm>
                        <a:off x="3386457" y="4890976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26-2030</a:t>
                        </a:r>
                      </a:p>
                    </p:txBody>
                  </p:sp>
                  <p:sp>
                    <p:nvSpPr>
                      <p:cNvPr id="15" name="TextovéPole 14"/>
                      <p:cNvSpPr txBox="1"/>
                      <p:nvPr/>
                    </p:nvSpPr>
                    <p:spPr>
                      <a:xfrm>
                        <a:off x="4173263" y="4890976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31-2035</a:t>
                        </a:r>
                      </a:p>
                    </p:txBody>
                  </p:sp>
                  <p:sp>
                    <p:nvSpPr>
                      <p:cNvPr id="16" name="TextovéPole 15"/>
                      <p:cNvSpPr txBox="1"/>
                      <p:nvPr/>
                    </p:nvSpPr>
                    <p:spPr>
                      <a:xfrm>
                        <a:off x="4960069" y="4885241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36-2040</a:t>
                        </a:r>
                      </a:p>
                    </p:txBody>
                  </p:sp>
                  <p:sp>
                    <p:nvSpPr>
                      <p:cNvPr id="17" name="TextovéPole 16"/>
                      <p:cNvSpPr txBox="1"/>
                      <p:nvPr/>
                    </p:nvSpPr>
                    <p:spPr>
                      <a:xfrm>
                        <a:off x="6533681" y="4879036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45-2050</a:t>
                        </a:r>
                      </a:p>
                    </p:txBody>
                  </p:sp>
                  <p:sp>
                    <p:nvSpPr>
                      <p:cNvPr id="18" name="TextovéPole 17"/>
                      <p:cNvSpPr txBox="1"/>
                      <p:nvPr/>
                    </p:nvSpPr>
                    <p:spPr>
                      <a:xfrm>
                        <a:off x="5746875" y="4882059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400" b="1" dirty="0"/>
                          <a:t>20</a:t>
                        </a:r>
                        <a:r>
                          <a:rPr lang="cs-CZ" sz="1400" b="1" dirty="0"/>
                          <a:t>40-2045</a:t>
                        </a:r>
                      </a:p>
                    </p:txBody>
                  </p:sp>
                  <p:sp>
                    <p:nvSpPr>
                      <p:cNvPr id="36" name="TextovéPole 35"/>
                      <p:cNvSpPr txBox="1"/>
                      <p:nvPr/>
                    </p:nvSpPr>
                    <p:spPr>
                      <a:xfrm>
                        <a:off x="7266093" y="4879036"/>
                        <a:ext cx="72301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cs-CZ" sz="1400" b="1" dirty="0"/>
                          <a:t>2050</a:t>
                        </a:r>
                      </a:p>
                    </p:txBody>
                  </p:sp>
                </p:grpSp>
                <p:grpSp>
                  <p:nvGrpSpPr>
                    <p:cNvPr id="55" name="Skupina 54"/>
                    <p:cNvGrpSpPr/>
                    <p:nvPr/>
                  </p:nvGrpSpPr>
                  <p:grpSpPr>
                    <a:xfrm>
                      <a:off x="1043316" y="1398816"/>
                      <a:ext cx="6956145" cy="3342220"/>
                      <a:chOff x="1043316" y="1398816"/>
                      <a:chExt cx="6956145" cy="3342220"/>
                    </a:xfrm>
                  </p:grpSpPr>
                  <p:grpSp>
                    <p:nvGrpSpPr>
                      <p:cNvPr id="54" name="Skupina 53"/>
                      <p:cNvGrpSpPr/>
                      <p:nvPr/>
                    </p:nvGrpSpPr>
                    <p:grpSpPr>
                      <a:xfrm>
                        <a:off x="1043316" y="1398816"/>
                        <a:ext cx="6196099" cy="3342220"/>
                        <a:chOff x="1043316" y="1398816"/>
                        <a:chExt cx="6196099" cy="3342220"/>
                      </a:xfrm>
                    </p:grpSpPr>
                    <p:grpSp>
                      <p:nvGrpSpPr>
                        <p:cNvPr id="53" name="Skupina 52"/>
                        <p:cNvGrpSpPr/>
                        <p:nvPr/>
                      </p:nvGrpSpPr>
                      <p:grpSpPr>
                        <a:xfrm>
                          <a:off x="1043316" y="1398816"/>
                          <a:ext cx="4621738" cy="3342220"/>
                          <a:chOff x="1043316" y="1398816"/>
                          <a:chExt cx="4621738" cy="3342220"/>
                        </a:xfrm>
                      </p:grpSpPr>
                      <p:grpSp>
                        <p:nvGrpSpPr>
                          <p:cNvPr id="52" name="Skupina 51"/>
                          <p:cNvGrpSpPr/>
                          <p:nvPr/>
                        </p:nvGrpSpPr>
                        <p:grpSpPr>
                          <a:xfrm>
                            <a:off x="1043316" y="1398816"/>
                            <a:ext cx="3835682" cy="3342220"/>
                            <a:chOff x="1043316" y="1398816"/>
                            <a:chExt cx="3835682" cy="3342220"/>
                          </a:xfrm>
                        </p:grpSpPr>
                        <p:sp>
                          <p:nvSpPr>
                            <p:cNvPr id="28" name="Obdélník 27"/>
                            <p:cNvSpPr/>
                            <p:nvPr/>
                          </p:nvSpPr>
                          <p:spPr>
                            <a:xfrm>
                              <a:off x="4279062" y="2600680"/>
                              <a:ext cx="510363" cy="43200"/>
                            </a:xfrm>
                            <a:prstGeom prst="rect">
                              <a:avLst/>
                            </a:prstGeom>
                            <a:solidFill>
                              <a:srgbClr val="CB9661"/>
                            </a:solidFill>
                            <a:ln w="158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grpSp>
                          <p:nvGrpSpPr>
                            <p:cNvPr id="50" name="Skupina 49"/>
                            <p:cNvGrpSpPr/>
                            <p:nvPr/>
                          </p:nvGrpSpPr>
                          <p:grpSpPr>
                            <a:xfrm>
                              <a:off x="1043316" y="1398816"/>
                              <a:ext cx="3835682" cy="3342220"/>
                              <a:chOff x="1043316" y="1398816"/>
                              <a:chExt cx="3835682" cy="3342220"/>
                            </a:xfrm>
                          </p:grpSpPr>
                          <p:sp>
                            <p:nvSpPr>
                              <p:cNvPr id="29" name="TextovéPole 28"/>
                              <p:cNvSpPr txBox="1"/>
                              <p:nvPr/>
                            </p:nvSpPr>
                            <p:spPr>
                              <a:xfrm>
                                <a:off x="4190541" y="2304964"/>
                                <a:ext cx="688457" cy="276999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cs-CZ" sz="1200" dirty="0">
                                    <a:solidFill>
                                      <a:srgbClr val="FF0000"/>
                                    </a:solidFill>
                                    <a:latin typeface="Cambria" panose="02040503050406030204" pitchFamily="18" charset="0"/>
                                  </a:rPr>
                                  <a:t>-236</a:t>
                                </a:r>
                              </a:p>
                            </p:txBody>
                          </p:sp>
                          <p:grpSp>
                            <p:nvGrpSpPr>
                              <p:cNvPr id="49" name="Skupina 48"/>
                              <p:cNvGrpSpPr/>
                              <p:nvPr/>
                            </p:nvGrpSpPr>
                            <p:grpSpPr>
                              <a:xfrm>
                                <a:off x="1043316" y="1398816"/>
                                <a:ext cx="3048876" cy="3342220"/>
                                <a:chOff x="1043316" y="1398816"/>
                                <a:chExt cx="3048876" cy="3342220"/>
                              </a:xfrm>
                            </p:grpSpPr>
                            <p:sp>
                              <p:nvSpPr>
                                <p:cNvPr id="25" name="Obdélník 24"/>
                                <p:cNvSpPr/>
                                <p:nvPr/>
                              </p:nvSpPr>
                              <p:spPr>
                                <a:xfrm>
                                  <a:off x="3492782" y="2388280"/>
                                  <a:ext cx="510363" cy="212400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B9661"/>
                                </a:solidFill>
                                <a:ln w="15875">
                                  <a:solidFill>
                                    <a:schemeClr val="tx1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cs-CZ"/>
                                </a:p>
                              </p:txBody>
                            </p:sp>
                            <p:sp>
                              <p:nvSpPr>
                                <p:cNvPr id="26" name="TextovéPole 25"/>
                                <p:cNvSpPr txBox="1"/>
                                <p:nvPr/>
                              </p:nvSpPr>
                              <p:spPr>
                                <a:xfrm>
                                  <a:off x="3403735" y="2081297"/>
                                  <a:ext cx="688457" cy="276999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squar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cs-CZ" sz="1200" dirty="0">
                                      <a:solidFill>
                                        <a:srgbClr val="FF0000"/>
                                      </a:solidFill>
                                      <a:latin typeface="Cambria" panose="02040503050406030204" pitchFamily="18" charset="0"/>
                                    </a:rPr>
                                    <a:t>-1 193</a:t>
                                  </a:r>
                                </a:p>
                              </p:txBody>
                            </p:sp>
                            <p:grpSp>
                              <p:nvGrpSpPr>
                                <p:cNvPr id="48" name="Skupina 47"/>
                                <p:cNvGrpSpPr/>
                                <p:nvPr/>
                              </p:nvGrpSpPr>
                              <p:grpSpPr>
                                <a:xfrm>
                                  <a:off x="1043316" y="1398816"/>
                                  <a:ext cx="2262070" cy="3342220"/>
                                  <a:chOff x="1043316" y="1398816"/>
                                  <a:chExt cx="2262070" cy="3342220"/>
                                </a:xfrm>
                              </p:grpSpPr>
                              <p:sp>
                                <p:nvSpPr>
                                  <p:cNvPr id="10" name="Obdélník 9"/>
                                  <p:cNvSpPr/>
                                  <p:nvPr/>
                                </p:nvSpPr>
                                <p:spPr>
                                  <a:xfrm>
                                    <a:off x="1132364" y="1681036"/>
                                    <a:ext cx="510363" cy="306000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CB9661"/>
                                  </a:solidFill>
                                  <a:ln w="15875"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cs-CZ"/>
                                  </a:p>
                                </p:txBody>
                              </p:sp>
                              <p:sp>
                                <p:nvSpPr>
                                  <p:cNvPr id="12" name="TextovéPole 1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1043316" y="1405671"/>
                                    <a:ext cx="688457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cs-CZ" sz="1200" dirty="0">
                                        <a:latin typeface="Cambria" panose="02040503050406030204" pitchFamily="18" charset="0"/>
                                      </a:rPr>
                                      <a:t>17 251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9" name="Obdélník 8"/>
                                  <p:cNvSpPr/>
                                  <p:nvPr/>
                                </p:nvSpPr>
                                <p:spPr>
                                  <a:xfrm>
                                    <a:off x="1917669" y="1689118"/>
                                    <a:ext cx="510363" cy="48960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CB9661"/>
                                  </a:solidFill>
                                  <a:ln w="15875"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cs-CZ"/>
                                  </a:p>
                                </p:txBody>
                              </p:sp>
                              <p:sp>
                                <p:nvSpPr>
                                  <p:cNvPr id="19" name="Obdélník 18"/>
                                  <p:cNvSpPr/>
                                  <p:nvPr/>
                                </p:nvSpPr>
                                <p:spPr>
                                  <a:xfrm>
                                    <a:off x="2705226" y="2192573"/>
                                    <a:ext cx="510363" cy="19800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CB9661"/>
                                  </a:solidFill>
                                  <a:ln w="15875"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cs-CZ"/>
                                  </a:p>
                                </p:txBody>
                              </p:sp>
                              <p:sp>
                                <p:nvSpPr>
                                  <p:cNvPr id="21" name="TextovéPole 2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1828621" y="1398816"/>
                                    <a:ext cx="688457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cs-CZ" sz="1200" dirty="0">
                                        <a:solidFill>
                                          <a:srgbClr val="FF0000"/>
                                        </a:solidFill>
                                        <a:latin typeface="Cambria" panose="02040503050406030204" pitchFamily="18" charset="0"/>
                                      </a:rPr>
                                      <a:t>-2 762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23" name="TextovéPole 2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616929" y="1893754"/>
                                    <a:ext cx="688457" cy="27699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cs-CZ" sz="1200" dirty="0">
                                        <a:solidFill>
                                          <a:srgbClr val="FF0000"/>
                                        </a:solidFill>
                                        <a:latin typeface="Cambria" panose="02040503050406030204" pitchFamily="18" charset="0"/>
                                      </a:rPr>
                                      <a:t>-1 125</a:t>
                                    </a:r>
                                  </a:p>
                                </p:txBody>
                              </p:sp>
                            </p:grpSp>
                          </p:grpSp>
                        </p:grpSp>
                      </p:grpSp>
                      <p:sp>
                        <p:nvSpPr>
                          <p:cNvPr id="31" name="Obdélník 30"/>
                          <p:cNvSpPr/>
                          <p:nvPr/>
                        </p:nvSpPr>
                        <p:spPr>
                          <a:xfrm>
                            <a:off x="5049115" y="2630025"/>
                            <a:ext cx="510363" cy="752400"/>
                          </a:xfrm>
                          <a:prstGeom prst="rect">
                            <a:avLst/>
                          </a:prstGeom>
                          <a:solidFill>
                            <a:srgbClr val="CB9661"/>
                          </a:solidFill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cs-CZ"/>
                          </a:p>
                        </p:txBody>
                      </p:sp>
                      <p:sp>
                        <p:nvSpPr>
                          <p:cNvPr id="35" name="TextovéPole 34"/>
                          <p:cNvSpPr txBox="1"/>
                          <p:nvPr/>
                        </p:nvSpPr>
                        <p:spPr>
                          <a:xfrm>
                            <a:off x="4976597" y="2339365"/>
                            <a:ext cx="688457" cy="27699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cs-CZ" sz="1200" dirty="0">
                                <a:solidFill>
                                  <a:srgbClr val="FF0000"/>
                                </a:solidFill>
                                <a:latin typeface="Cambria" panose="02040503050406030204" pitchFamily="18" charset="0"/>
                              </a:rPr>
                              <a:t>-4 242</a:t>
                            </a:r>
                          </a:p>
                        </p:txBody>
                      </p:sp>
                    </p:grpSp>
                    <p:sp>
                      <p:nvSpPr>
                        <p:cNvPr id="39" name="TextovéPole 38"/>
                        <p:cNvSpPr txBox="1"/>
                        <p:nvPr/>
                      </p:nvSpPr>
                      <p:spPr>
                        <a:xfrm>
                          <a:off x="5755513" y="3091250"/>
                          <a:ext cx="688457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cs-CZ" sz="1200" dirty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-94</a:t>
                          </a:r>
                        </a:p>
                      </p:txBody>
                    </p:sp>
                    <p:sp>
                      <p:nvSpPr>
                        <p:cNvPr id="40" name="Obdélník 39"/>
                        <p:cNvSpPr/>
                        <p:nvPr/>
                      </p:nvSpPr>
                      <p:spPr>
                        <a:xfrm>
                          <a:off x="6640006" y="3409814"/>
                          <a:ext cx="510363" cy="446400"/>
                        </a:xfrm>
                        <a:prstGeom prst="rect">
                          <a:avLst/>
                        </a:prstGeom>
                        <a:solidFill>
                          <a:srgbClr val="CB9661"/>
                        </a:solidFill>
                        <a:ln w="158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42" name="TextovéPole 41"/>
                        <p:cNvSpPr txBox="1"/>
                        <p:nvPr/>
                      </p:nvSpPr>
                      <p:spPr>
                        <a:xfrm>
                          <a:off x="6550958" y="3126036"/>
                          <a:ext cx="688457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cs-CZ" sz="1200" dirty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-2 506</a:t>
                          </a:r>
                        </a:p>
                      </p:txBody>
                    </p:sp>
                  </p:grpSp>
                  <p:sp>
                    <p:nvSpPr>
                      <p:cNvPr id="44" name="Obdélník 43"/>
                      <p:cNvSpPr/>
                      <p:nvPr/>
                    </p:nvSpPr>
                    <p:spPr>
                      <a:xfrm>
                        <a:off x="7400052" y="3844924"/>
                        <a:ext cx="510363" cy="893525"/>
                      </a:xfrm>
                      <a:prstGeom prst="rect">
                        <a:avLst/>
                      </a:prstGeom>
                      <a:solidFill>
                        <a:srgbClr val="CB9661"/>
                      </a:solidFill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cs-CZ"/>
                      </a:p>
                    </p:txBody>
                  </p:sp>
                  <p:sp>
                    <p:nvSpPr>
                      <p:cNvPr id="46" name="TextovéPole 45"/>
                      <p:cNvSpPr txBox="1"/>
                      <p:nvPr/>
                    </p:nvSpPr>
                    <p:spPr>
                      <a:xfrm>
                        <a:off x="7311004" y="3572234"/>
                        <a:ext cx="68845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cs-CZ" sz="1200" dirty="0">
                            <a:latin typeface="Cambria" panose="02040503050406030204" pitchFamily="18" charset="0"/>
                          </a:rPr>
                          <a:t>5 093</a:t>
                        </a:r>
                      </a:p>
                    </p:txBody>
                  </p:sp>
                </p:grpSp>
              </p:grpSp>
            </p:grpSp>
            <p:sp>
              <p:nvSpPr>
                <p:cNvPr id="57" name="TextovéPole 56"/>
                <p:cNvSpPr txBox="1"/>
                <p:nvPr/>
              </p:nvSpPr>
              <p:spPr>
                <a:xfrm rot="16200000">
                  <a:off x="155485" y="1254012"/>
                  <a:ext cx="782199" cy="230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cs-CZ" sz="1400" dirty="0"/>
                    <a:t>[MW]</a:t>
                  </a:r>
                </a:p>
              </p:txBody>
            </p:sp>
          </p:grpSp>
          <p:cxnSp>
            <p:nvCxnSpPr>
              <p:cNvPr id="20" name="Přímá spojnice 19"/>
              <p:cNvCxnSpPr/>
              <p:nvPr/>
            </p:nvCxnSpPr>
            <p:spPr>
              <a:xfrm flipH="1">
                <a:off x="927891" y="2545611"/>
                <a:ext cx="7333607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ovéPole 23"/>
              <p:cNvSpPr txBox="1"/>
              <p:nvPr/>
            </p:nvSpPr>
            <p:spPr>
              <a:xfrm>
                <a:off x="7665029" y="2077561"/>
                <a:ext cx="132895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i="1" dirty="0">
                    <a:solidFill>
                      <a:schemeClr val="bg1">
                        <a:lumMod val="65000"/>
                      </a:schemeClr>
                    </a:solidFill>
                  </a:rPr>
                  <a:t>Max zatížení 2014 (10 852 MW)</a:t>
                </a:r>
              </a:p>
            </p:txBody>
          </p:sp>
          <p:cxnSp>
            <p:nvCxnSpPr>
              <p:cNvPr id="58" name="Přímá spojnice 57"/>
              <p:cNvCxnSpPr/>
              <p:nvPr/>
            </p:nvCxnSpPr>
            <p:spPr>
              <a:xfrm flipH="1">
                <a:off x="927891" y="3598870"/>
                <a:ext cx="7333607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ovéPole 60"/>
              <p:cNvSpPr txBox="1"/>
              <p:nvPr/>
            </p:nvSpPr>
            <p:spPr>
              <a:xfrm>
                <a:off x="8095444" y="3728511"/>
                <a:ext cx="97438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100" i="1" dirty="0">
                    <a:solidFill>
                      <a:schemeClr val="bg1">
                        <a:lumMod val="65000"/>
                      </a:schemeClr>
                    </a:solidFill>
                  </a:rPr>
                  <a:t>Min zatížení 2014 (4 995 MW)</a:t>
                </a:r>
              </a:p>
            </p:txBody>
          </p:sp>
          <p:sp>
            <p:nvSpPr>
              <p:cNvPr id="62" name="Obdélník 61"/>
              <p:cNvSpPr/>
              <p:nvPr/>
            </p:nvSpPr>
            <p:spPr>
              <a:xfrm>
                <a:off x="2814410" y="3564439"/>
                <a:ext cx="2084199" cy="363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58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3" name="TextovéPole 62"/>
              <p:cNvSpPr txBox="1"/>
              <p:nvPr/>
            </p:nvSpPr>
            <p:spPr>
              <a:xfrm>
                <a:off x="3391056" y="3041630"/>
                <a:ext cx="9309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200" dirty="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-4 </a:t>
                </a:r>
                <a:r>
                  <a:rPr lang="cs-CZ" sz="1200" dirty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x 510 (JEDU)</a:t>
                </a:r>
              </a:p>
            </p:txBody>
          </p:sp>
        </p:grpSp>
        <p:cxnSp>
          <p:nvCxnSpPr>
            <p:cNvPr id="43" name="Přímá spojnice 42"/>
            <p:cNvCxnSpPr/>
            <p:nvPr/>
          </p:nvCxnSpPr>
          <p:spPr>
            <a:xfrm>
              <a:off x="7509236" y="3928039"/>
              <a:ext cx="510363" cy="0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ovéPole 63"/>
          <p:cNvSpPr txBox="1"/>
          <p:nvPr/>
        </p:nvSpPr>
        <p:spPr>
          <a:xfrm rot="16200000">
            <a:off x="1360308" y="1786610"/>
            <a:ext cx="124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cs-CZ" sz="1100" dirty="0"/>
              <a:t>JE+PE+PSE+PPE</a:t>
            </a:r>
            <a:r>
              <a:rPr lang="en-US" sz="1200" dirty="0"/>
              <a:t>]</a:t>
            </a:r>
            <a:endParaRPr lang="cs-CZ" sz="1200" dirty="0"/>
          </a:p>
        </p:txBody>
      </p:sp>
      <p:cxnSp>
        <p:nvCxnSpPr>
          <p:cNvPr id="65" name="Přímá spojnice 64"/>
          <p:cNvCxnSpPr/>
          <p:nvPr/>
        </p:nvCxnSpPr>
        <p:spPr>
          <a:xfrm>
            <a:off x="1655398" y="843866"/>
            <a:ext cx="680484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ovéPole 65"/>
          <p:cNvSpPr txBox="1"/>
          <p:nvPr/>
        </p:nvSpPr>
        <p:spPr>
          <a:xfrm>
            <a:off x="1538131" y="566868"/>
            <a:ext cx="91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>
                <a:latin typeface="Cambria" panose="02040503050406030204" pitchFamily="18" charset="0"/>
              </a:rPr>
              <a:t>21 856</a:t>
            </a:r>
            <a:endParaRPr lang="cs-CZ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1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748" y="136528"/>
            <a:ext cx="2000251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Graf 22"/>
          <p:cNvGraphicFramePr/>
          <p:nvPr>
            <p:extLst/>
          </p:nvPr>
        </p:nvGraphicFramePr>
        <p:xfrm>
          <a:off x="8794749" y="1203325"/>
          <a:ext cx="1811339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949450" y="22452"/>
            <a:ext cx="78867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Zavírání elektráren v ČR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654088" y="6125284"/>
            <a:ext cx="8883827" cy="652463"/>
          </a:xfrm>
        </p:spPr>
        <p:txBody>
          <a:bodyPr/>
          <a:lstStyle/>
          <a:p>
            <a:pPr marL="109537" indent="0">
              <a:buNone/>
              <a:defRPr/>
            </a:pPr>
            <a:r>
              <a:rPr lang="cs-CZ" sz="1600" dirty="0">
                <a:solidFill>
                  <a:srgbClr val="FF0000"/>
                </a:solidFill>
              </a:rPr>
              <a:t>Dále nemáme zatím tzv. „teplé uhlí“ po ukončení těžby na ČSA od 2024 pro: Energetiku Unipetrol, Teplárnu Trmice, TOT, TST, En. Spolana a další teplárny..</a:t>
            </a:r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>
              <a:defRPr/>
            </a:pPr>
            <a:endParaRPr lang="cs-CZ" sz="1600" dirty="0"/>
          </a:p>
          <a:p>
            <a:pPr marL="109537" indent="0">
              <a:buNone/>
              <a:defRPr/>
            </a:pPr>
            <a:endParaRPr lang="cs-CZ" sz="1600" dirty="0"/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/>
          </p:nvPr>
        </p:nvGraphicFramePr>
        <p:xfrm>
          <a:off x="1473200" y="1536702"/>
          <a:ext cx="5198864" cy="4405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 12"/>
          <p:cNvGraphicFramePr>
            <a:graphicFrameLocks/>
          </p:cNvGraphicFramePr>
          <p:nvPr>
            <p:extLst/>
          </p:nvPr>
        </p:nvGraphicFramePr>
        <p:xfrm>
          <a:off x="6816080" y="1124744"/>
          <a:ext cx="2583509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8167350" y="1170897"/>
            <a:ext cx="7905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100 %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8308072" y="1170894"/>
            <a:ext cx="7921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94 %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8300977" y="1182060"/>
            <a:ext cx="7921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89 %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8320768" y="1178153"/>
            <a:ext cx="7921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82 %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8313512" y="1171068"/>
            <a:ext cx="7921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81 %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8297180" y="1180986"/>
            <a:ext cx="7921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75 %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8299848" y="1180306"/>
            <a:ext cx="7921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74 %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8314532" y="1181103"/>
            <a:ext cx="792163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69 %</a:t>
            </a:r>
          </a:p>
        </p:txBody>
      </p:sp>
      <p:sp>
        <p:nvSpPr>
          <p:cNvPr id="24" name="TextovéPole 13"/>
          <p:cNvSpPr txBox="1"/>
          <p:nvPr/>
        </p:nvSpPr>
        <p:spPr>
          <a:xfrm>
            <a:off x="8285163" y="1201741"/>
            <a:ext cx="792163" cy="3397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62 %</a:t>
            </a:r>
          </a:p>
        </p:txBody>
      </p:sp>
    </p:spTree>
    <p:extLst>
      <p:ext uri="{BB962C8B-B14F-4D97-AF65-F5344CB8AC3E}">
        <p14:creationId xmlns:p14="http://schemas.microsoft.com/office/powerpoint/2010/main" val="110956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500"/>
                                        <p:tgtEl>
                                          <p:spTgt spid="13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/>
                                        <p:tgtEl>
                                          <p:spTgt spid="13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1500"/>
                                        <p:tgtEl>
                                          <p:spTgt spid="13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/>
                                        <p:tgtEl>
                                          <p:spTgt spid="13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500"/>
                                        <p:tgtEl>
                                          <p:spTgt spid="1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500"/>
                                        <p:tgtEl>
                                          <p:spTgt spid="1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9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"/>
                            </p:stCondLst>
                            <p:childTnLst>
                              <p:par>
                                <p:cTn id="76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1500"/>
                                        <p:tgtEl>
                                          <p:spTgt spid="1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/>
                                        <p:tgtEl>
                                          <p:spTgt spid="1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9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9">
                                            <p:graphicEl>
                                              <a:chart seriesIdx="7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9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9">
                                            <p:graphicEl>
                                              <a:chart seriesIdx="8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"/>
                            </p:stCondLst>
                            <p:childTnLst>
                              <p:par>
                                <p:cTn id="98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1500"/>
                                        <p:tgtEl>
                                          <p:spTgt spid="1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/>
                                        <p:tgtEl>
                                          <p:spTgt spid="1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9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9">
                                            <p:graphicEl>
                                              <a:chart seriesIdx="9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9">
                                            <p:graphicEl>
                                              <a:chart seriesIdx="9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"/>
                            </p:stCondLst>
                            <p:childTnLst>
                              <p:par>
                                <p:cTn id="115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1500"/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500"/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9">
                                            <p:graphicEl>
                                              <a:chart seriesIdx="1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9">
                                            <p:graphicEl>
                                              <a:chart seriesIdx="1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"/>
                            </p:stCondLst>
                            <p:childTnLst>
                              <p:par>
                                <p:cTn id="132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9">
                                            <p:graphicEl>
                                              <a:chart seriesIdx="1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9">
                                            <p:graphicEl>
                                              <a:chart seriesIdx="1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50"/>
                            </p:stCondLst>
                            <p:childTnLst>
                              <p:par>
                                <p:cTn id="137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1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9">
                                            <p:graphicEl>
                                              <a:chart seriesIdx="1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">
                                            <p:graphicEl>
                                              <a:chart seriesIdx="1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" presetClass="exit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1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Graphic spid="9" grpId="0">
        <p:bldSub>
          <a:bldChart bld="series"/>
        </p:bldSub>
      </p:bldGraphic>
      <p:bldGraphic spid="13" grpId="0">
        <p:bldSub>
          <a:bldChart bld="series"/>
        </p:bldSub>
      </p:bldGraphic>
      <p:bldP spid="14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ČEPS výrobní přiměřenost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50776"/>
            <a:ext cx="10972800" cy="3224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622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Funkční energetická soustava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Vybilancovaná, rovnováha výroby a spotřeby. To neznamená věčný převis výroby, regulovat lze na obou stranách.</a:t>
            </a:r>
          </a:p>
          <a:p>
            <a:r>
              <a:rPr lang="cs-CZ" dirty="0" smtClean="0"/>
              <a:t>Adekvátní vedení, od mezinárodně propojených po ulici a okres.</a:t>
            </a:r>
          </a:p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Schopnost regulace. </a:t>
            </a: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 můžeme mít také na straně výroby i spotřeby a měly by spolupracovat. Dnes to tak prakticky není, po roce 2022 to bude potřeba.</a:t>
            </a: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661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Důsledky situace roku </a:t>
            </a:r>
            <a:r>
              <a:rPr lang="cs-CZ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cs-CZ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Naše soustava bude bilančně na nule. </a:t>
            </a:r>
            <a:r>
              <a:rPr lang="cs-CZ" dirty="0"/>
              <a:t>Nebudeme vyvážet, ale nebudeme muset ani dovážet (krom stávajícího množství zemního plynu, možná o něco více pro </a:t>
            </a:r>
            <a:r>
              <a:rPr lang="cs-CZ" dirty="0" err="1"/>
              <a:t>paroplyny</a:t>
            </a:r>
            <a:r>
              <a:rPr lang="cs-CZ" dirty="0"/>
              <a:t>)</a:t>
            </a:r>
            <a:r>
              <a:rPr lang="cs-CZ" baseline="30000" dirty="0"/>
              <a:t> </a:t>
            </a:r>
            <a:r>
              <a:rPr lang="cs-CZ" dirty="0"/>
              <a:t>.</a:t>
            </a:r>
          </a:p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Výše uvedený princip platí pro roční objem energie, nikoli v průběhu dne. </a:t>
            </a:r>
            <a:r>
              <a:rPr lang="cs-CZ" dirty="0"/>
              <a:t>V noci a v poledne budeme mít přebytky výroby, v ranní a odpolední špičce naopak nedostatek. 40% zdrojů, které toto regulují, bude pryč. Pokud nenajedeme na nový koncept řízení soustavy, hrozí v noci a v poledne omezování výroby a ve špičkách omezování spotřeby. V průmyslové energetice je naopak velká flexibilita a v budovách akumulace (tepla i chladu).</a:t>
            </a:r>
          </a:p>
          <a:p>
            <a:pPr lvl="0"/>
            <a:r>
              <a:rPr lang="cs-CZ" dirty="0"/>
              <a:t>Ze sousedního Německa větrnou ani jinou energii nedovezeme, budou mít sami problémy. Avšak když budeme schopni spotřebovávat jejich přebytky nebo i dodávat v době jejich nedostatku, vyděláme na tom. V současné situaci to dělá Rakousko se zdarma použitím naší přenosové soustavy.</a:t>
            </a:r>
          </a:p>
          <a:p>
            <a:pPr lvl="0"/>
            <a:r>
              <a:rPr lang="cs-CZ" dirty="0"/>
              <a:t>Stabilitu soustavy z Bavorska po uzavření jejich jaderných elektráren nedovezeme zcela jistě, ale transformátory s příčnou regulací nás technicky uchrání před dovozem nestability.</a:t>
            </a:r>
          </a:p>
          <a:p>
            <a:pPr lvl="0"/>
            <a:r>
              <a:rPr lang="cs-CZ" dirty="0"/>
              <a:t>Celý systém se dotýká i teplárenství, od omezení těžby primární suroviny přes zavírání </a:t>
            </a:r>
            <a:r>
              <a:rPr lang="cs-CZ" dirty="0" err="1"/>
              <a:t>neekologizovaných</a:t>
            </a:r>
            <a:r>
              <a:rPr lang="cs-CZ" dirty="0"/>
              <a:t> zdrojů až po vliv na stabilitu elektrické soustavy.</a:t>
            </a:r>
          </a:p>
          <a:p>
            <a:pPr lvl="0"/>
            <a:r>
              <a:rPr lang="cs-CZ" dirty="0" smtClean="0">
                <a:solidFill>
                  <a:srgbClr val="FF0000"/>
                </a:solidFill>
              </a:rPr>
              <a:t>Nestabilita či omezování dodávek elektřiny se dotýká ostatních průmyslových a síťových odvětví včetně elektronického chodu státní správy. Riziko zde uvedené není pouze oborového charakteru.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4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VD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í 1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D" id="{FF7E3BAB-5A5A-40CE-B5D1-DB22F8C20045}" vid="{04C3436A-D59D-40D0-8224-7D1BB53505FC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1366</TotalTime>
  <Words>1728</Words>
  <Application>Microsoft Office PowerPoint</Application>
  <PresentationFormat>Vlastní</PresentationFormat>
  <Paragraphs>156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Office Theme</vt:lpstr>
      <vt:lpstr>VD</vt:lpstr>
      <vt:lpstr>Řízení soustav v decentrální energetice Rizika roku 2022 a návrh řešení</vt:lpstr>
      <vt:lpstr>Energetická politika ČR a její vývoj</vt:lpstr>
      <vt:lpstr>Nová rizika, kterých se nezbavíme</vt:lpstr>
      <vt:lpstr>Současná přebytková bilance</vt:lpstr>
      <vt:lpstr>Prezentace aplikace PowerPoint</vt:lpstr>
      <vt:lpstr>Zavírání elektráren v ČR</vt:lpstr>
      <vt:lpstr>ČEPS výrobní přiměřenost</vt:lpstr>
      <vt:lpstr>Funkční energetická soustava</vt:lpstr>
      <vt:lpstr>Důsledky situace roku 2022</vt:lpstr>
      <vt:lpstr>Role energetiky</vt:lpstr>
      <vt:lpstr>Energetická politika – bezemisní energetika</vt:lpstr>
      <vt:lpstr>Nová role dodavatele a spotřebitele</vt:lpstr>
      <vt:lpstr>Průmyslový podnik – nově 3 role a podnik služeb, sídelní čtvrť</vt:lpstr>
      <vt:lpstr>Český automobil na uhlí  Škoda Sentinel</vt:lpstr>
      <vt:lpstr>Postavíme obnovitelné zdroje?</vt:lpstr>
      <vt:lpstr>Státní energetická antikoncepce</vt:lpstr>
      <vt:lpstr>Relevantní doporučení pro DECE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Hynek Beran</dc:creator>
  <cp:lastModifiedBy>Hynek Beran</cp:lastModifiedBy>
  <cp:revision>181</cp:revision>
  <dcterms:created xsi:type="dcterms:W3CDTF">2016-03-29T12:21:03Z</dcterms:created>
  <dcterms:modified xsi:type="dcterms:W3CDTF">2018-03-15T12:02:37Z</dcterms:modified>
</cp:coreProperties>
</file>