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81" r:id="rId2"/>
    <p:sldId id="299" r:id="rId3"/>
    <p:sldId id="314" r:id="rId4"/>
    <p:sldId id="313" r:id="rId5"/>
    <p:sldId id="315" r:id="rId6"/>
    <p:sldId id="308" r:id="rId7"/>
    <p:sldId id="311" r:id="rId8"/>
    <p:sldId id="310" r:id="rId9"/>
    <p:sldId id="316" r:id="rId10"/>
    <p:sldId id="317" r:id="rId11"/>
    <p:sldId id="319" r:id="rId12"/>
    <p:sldId id="318" r:id="rId13"/>
    <p:sldId id="320" r:id="rId14"/>
    <p:sldId id="321" r:id="rId15"/>
    <p:sldId id="322" r:id="rId16"/>
    <p:sldId id="323" r:id="rId17"/>
    <p:sldId id="325" r:id="rId18"/>
    <p:sldId id="324" r:id="rId19"/>
    <p:sldId id="327" r:id="rId20"/>
    <p:sldId id="328" r:id="rId21"/>
    <p:sldId id="326" r:id="rId22"/>
    <p:sldId id="329" r:id="rId23"/>
    <p:sldId id="332" r:id="rId24"/>
    <p:sldId id="330" r:id="rId25"/>
    <p:sldId id="331" r:id="rId26"/>
    <p:sldId id="283" r:id="rId27"/>
  </p:sldIdLst>
  <p:sldSz cx="9144000" cy="6858000" type="screen4x3"/>
  <p:notesSz cx="7104063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00"/>
    <a:srgbClr val="FF3300"/>
    <a:srgbClr val="000099"/>
    <a:srgbClr val="000066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49" autoAdjust="0"/>
    <p:restoredTop sz="72795" autoAdjust="0"/>
  </p:normalViewPr>
  <p:slideViewPr>
    <p:cSldViewPr>
      <p:cViewPr varScale="1">
        <p:scale>
          <a:sx n="80" d="100"/>
          <a:sy n="80" d="100"/>
        </p:scale>
        <p:origin x="110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r">
              <a:defRPr sz="1200"/>
            </a:lvl1pPr>
          </a:lstStyle>
          <a:p>
            <a:pPr>
              <a:defRPr/>
            </a:pPr>
            <a:fld id="{E7535667-E57F-40E9-9F77-096F81D8E631}" type="datetimeFigureOut">
              <a:rPr lang="cs-CZ"/>
              <a:pPr>
                <a:defRPr/>
              </a:pPr>
              <a:t>15.03.2018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4787" tIns="47393" rIns="94787" bIns="4739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lIns="94787" tIns="47393" rIns="94787" bIns="47393" rtlCol="0" anchor="b"/>
          <a:lstStyle>
            <a:lvl1pPr algn="r">
              <a:defRPr sz="1200"/>
            </a:lvl1pPr>
          </a:lstStyle>
          <a:p>
            <a:pPr>
              <a:defRPr/>
            </a:pPr>
            <a:fld id="{CDD949F7-F42A-43DE-9131-16B6B75D225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51279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8" tIns="49534" rIns="99068" bIns="4953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8" tIns="49534" rIns="99068" bIns="4953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9687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2513"/>
            <a:ext cx="5208587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8" tIns="49534" rIns="99068" bIns="495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8" tIns="49534" rIns="99068" bIns="49534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3438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8" tIns="49534" rIns="99068" bIns="4953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609B9CDB-792F-4529-9E82-1C3BAB9D99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649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Úvodní snímek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CNB_prezentace_2_2modraa_lista_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-11113"/>
            <a:ext cx="9140825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79838" y="2924175"/>
            <a:ext cx="4679950" cy="3241675"/>
          </a:xfrm>
        </p:spPr>
        <p:txBody>
          <a:bodyPr/>
          <a:lstStyle>
            <a:lvl1pPr marL="0" indent="0">
              <a:buFontTx/>
              <a:buNone/>
              <a:defRPr smtClean="0"/>
            </a:lvl1pPr>
          </a:lstStyle>
          <a:p>
            <a:pPr lvl="0"/>
            <a:r>
              <a:rPr lang="cs-CZ" altLang="cs-CZ" noProof="0" smtClean="0"/>
              <a:t>Klepnutím lze upravit styl předlohy podnadpisů.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1979613" y="92075"/>
            <a:ext cx="5905500" cy="474663"/>
          </a:xfrm>
        </p:spPr>
        <p:txBody>
          <a:bodyPr/>
          <a:lstStyle>
            <a:lvl1pPr>
              <a:defRPr b="0" smtClean="0">
                <a:effectLst/>
              </a:defRPr>
            </a:lvl1pPr>
          </a:lstStyle>
          <a:p>
            <a:pPr lvl="0"/>
            <a:r>
              <a:rPr lang="cs-CZ" altLang="cs-CZ" noProof="0" smtClean="0"/>
              <a:t>Klepnutím lze upravit styl předlohy nadpisů.</a:t>
            </a:r>
          </a:p>
        </p:txBody>
      </p:sp>
      <p:pic>
        <p:nvPicPr>
          <p:cNvPr id="36866" name="Picture 2" descr="http://ekonom.feld.cvut.cz/static/images/logo3-web-cz.gi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328" y="0"/>
            <a:ext cx="1476672" cy="63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57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lIns="91440" tIns="45720" rIns="91440" bIns="4572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46DD7-2CF2-465F-85F8-7EAF5937CF15}" type="slidenum">
              <a:rPr lang="en-CA" altLang="cs-CZ"/>
              <a:pPr>
                <a:defRPr/>
              </a:pPr>
              <a:t>‹#›</a:t>
            </a:fld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3407267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4863D-D8D7-45F2-8FF3-7055FF343615}" type="slidenum">
              <a:rPr lang="en-CA" altLang="cs-CZ"/>
              <a:pPr>
                <a:defRPr/>
              </a:pPr>
              <a:t>‹#›</a:t>
            </a:fld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2828254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C8721-6772-40C4-9C5C-AEE033F192A8}" type="slidenum">
              <a:rPr lang="en-CA" altLang="cs-CZ"/>
              <a:pPr>
                <a:defRPr/>
              </a:pPr>
              <a:t>‹#›</a:t>
            </a:fld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847582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C4142-5834-45A3-B632-1EDA56BCC049}" type="slidenum">
              <a:rPr lang="en-CA" altLang="cs-CZ"/>
              <a:pPr>
                <a:defRPr/>
              </a:pPr>
              <a:t>‹#›</a:t>
            </a:fld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298285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CDE5C-9AA4-42C8-BCE6-6BBF6D02288C}" type="slidenum">
              <a:rPr lang="en-CA" altLang="cs-CZ"/>
              <a:pPr>
                <a:defRPr/>
              </a:pPr>
              <a:t>‹#›</a:t>
            </a:fld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3496471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020C-5B76-4D01-AD95-3B4A07355F63}" type="slidenum">
              <a:rPr lang="en-CA" altLang="cs-CZ"/>
              <a:pPr>
                <a:defRPr/>
              </a:pPr>
              <a:t>‹#›</a:t>
            </a:fld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2824008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12A2D-F88C-48C2-986C-7BA8054D792D}" type="slidenum">
              <a:rPr lang="en-CA" altLang="cs-CZ"/>
              <a:pPr>
                <a:defRPr/>
              </a:pPr>
              <a:t>‹#›</a:t>
            </a:fld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4253267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F97E0-9B29-4646-A303-58906BCA4156}" type="slidenum">
              <a:rPr lang="en-CA" altLang="cs-CZ"/>
              <a:pPr>
                <a:defRPr/>
              </a:pPr>
              <a:t>‹#›</a:t>
            </a:fld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2801963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9CE54-42F1-4DDB-B8DD-12CC115EAB36}" type="slidenum">
              <a:rPr lang="en-CA" altLang="cs-CZ"/>
              <a:pPr>
                <a:defRPr/>
              </a:pPr>
              <a:t>‹#›</a:t>
            </a:fld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84985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DA76E-340E-431D-8E96-CB0A9CDA06F9}" type="slidenum">
              <a:rPr lang="en-CA" altLang="cs-CZ"/>
              <a:pPr>
                <a:defRPr/>
              </a:pPr>
              <a:t>‹#›</a:t>
            </a:fld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4239000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6DD6F-8079-47E8-9646-0234FEFD5FA1}" type="slidenum">
              <a:rPr lang="en-CA" altLang="cs-CZ"/>
              <a:pPr>
                <a:defRPr/>
              </a:pPr>
              <a:t>‹#›</a:t>
            </a:fld>
            <a:endParaRPr lang="en-CA" altLang="cs-CZ"/>
          </a:p>
        </p:txBody>
      </p:sp>
    </p:spTree>
    <p:extLst>
      <p:ext uri="{BB962C8B-B14F-4D97-AF65-F5344CB8AC3E}">
        <p14:creationId xmlns:p14="http://schemas.microsoft.com/office/powerpoint/2010/main" val="2996995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 descr="CNB_prezentace_2_2modraa_lista_en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-11113"/>
            <a:ext cx="9140825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79613" y="76200"/>
            <a:ext cx="5903912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cs-CZ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08050"/>
            <a:ext cx="7989888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cs-CZ" smtClean="0"/>
              <a:t>Click to edit Master text styles</a:t>
            </a:r>
          </a:p>
          <a:p>
            <a:pPr lvl="1"/>
            <a:r>
              <a:rPr lang="en-CA" altLang="cs-CZ" smtClean="0"/>
              <a:t>Second level</a:t>
            </a:r>
          </a:p>
          <a:p>
            <a:pPr lvl="2"/>
            <a:r>
              <a:rPr lang="en-CA" altLang="cs-CZ" smtClean="0"/>
              <a:t>Third level</a:t>
            </a:r>
          </a:p>
          <a:p>
            <a:pPr lvl="3"/>
            <a:r>
              <a:rPr lang="en-CA" altLang="cs-CZ" smtClean="0"/>
              <a:t>Fourth level</a:t>
            </a:r>
          </a:p>
          <a:p>
            <a:pPr lvl="4"/>
            <a:r>
              <a:rPr lang="en-CA" altLang="cs-CZ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5C50DBC-7F96-4732-96FE-D93DDEAA5A9B}" type="slidenum">
              <a:rPr lang="en-CA" altLang="cs-CZ"/>
              <a:pPr>
                <a:defRPr/>
              </a:pPr>
              <a:t>‹#›</a:t>
            </a:fld>
            <a:endParaRPr lang="en-CA" altLang="cs-CZ"/>
          </a:p>
        </p:txBody>
      </p:sp>
      <p:pic>
        <p:nvPicPr>
          <p:cNvPr id="6" name="Picture 2" descr="http://ekonom.feld.cvut.cz/static/images/logo3-web-cz.gif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328" y="0"/>
            <a:ext cx="1476672" cy="63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i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280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2600">
          <a:solidFill>
            <a:schemeClr val="accent2"/>
          </a:solidFill>
          <a:latin typeface="Arial Narrow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2400">
          <a:solidFill>
            <a:schemeClr val="accent2"/>
          </a:solidFill>
          <a:latin typeface="Arial Narrow" pitchFamily="34" charset="0"/>
        </a:defRPr>
      </a:lvl3pPr>
      <a:lvl4pPr marL="1600200" indent="-230188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2000">
          <a:solidFill>
            <a:schemeClr val="accent2"/>
          </a:solidFill>
          <a:latin typeface="Arial Narrow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2000">
          <a:solidFill>
            <a:schemeClr val="accent2"/>
          </a:solidFill>
          <a:latin typeface="Arial Narrow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irc.cvut.cz/" TargetMode="Externa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03648" y="0"/>
            <a:ext cx="6481564" cy="474663"/>
          </a:xfrm>
        </p:spPr>
        <p:txBody>
          <a:bodyPr/>
          <a:lstStyle/>
          <a:p>
            <a:pPr algn="ctr"/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 </a:t>
            </a:r>
            <a:r>
              <a:rPr lang="en-US" altLang="en-US" dirty="0" err="1" smtClean="0"/>
              <a:t>Konferenc</a:t>
            </a:r>
            <a:r>
              <a:rPr lang="cs-CZ" altLang="en-US" dirty="0" smtClean="0"/>
              <a:t>e</a:t>
            </a:r>
            <a:r>
              <a:rPr lang="en-US" altLang="en-US" dirty="0" smtClean="0"/>
              <a:t> </a:t>
            </a:r>
            <a:r>
              <a:rPr lang="en-US" altLang="en-US" dirty="0"/>
              <a:t>k </a:t>
            </a:r>
            <a:r>
              <a:rPr lang="en-US" altLang="en-US" dirty="0" err="1"/>
              <a:t>transformaci</a:t>
            </a:r>
            <a:r>
              <a:rPr lang="en-US" altLang="en-US" dirty="0"/>
              <a:t> </a:t>
            </a:r>
            <a:r>
              <a:rPr lang="en-US" altLang="en-US" dirty="0" err="1" smtClean="0"/>
              <a:t>energetiky</a:t>
            </a:r>
            <a:r>
              <a:rPr lang="en-US" altLang="en-US" dirty="0" smtClean="0"/>
              <a:t> </a:t>
            </a:r>
            <a:r>
              <a:rPr lang="cs-CZ" altLang="en-US" dirty="0" smtClean="0"/>
              <a:t/>
            </a:r>
            <a:br>
              <a:rPr lang="cs-CZ" altLang="en-US" dirty="0" smtClean="0"/>
            </a:br>
            <a:r>
              <a:rPr lang="en-US" altLang="en-US" dirty="0" err="1" smtClean="0"/>
              <a:t>Energeti</a:t>
            </a:r>
            <a:r>
              <a:rPr lang="cs-CZ" altLang="en-US" dirty="0" err="1" smtClean="0"/>
              <a:t>ka</a:t>
            </a:r>
            <a:r>
              <a:rPr lang="en-US" altLang="en-US" dirty="0" smtClean="0"/>
              <a:t> </a:t>
            </a:r>
            <a:r>
              <a:rPr lang="en-US" altLang="en-US" dirty="0"/>
              <a:t>4.0 a </a:t>
            </a:r>
            <a:r>
              <a:rPr lang="en-US" altLang="en-US" dirty="0" err="1"/>
              <a:t>tarifní</a:t>
            </a:r>
            <a:r>
              <a:rPr lang="en-US" altLang="en-US" dirty="0"/>
              <a:t> </a:t>
            </a:r>
            <a:r>
              <a:rPr lang="en-US" altLang="en-US" dirty="0" smtClean="0"/>
              <a:t>reform</a:t>
            </a:r>
            <a:r>
              <a:rPr lang="cs-CZ" altLang="en-US" dirty="0" smtClean="0"/>
              <a:t>a</a:t>
            </a:r>
            <a:r>
              <a:rPr lang="en-US" altLang="en-US" dirty="0" smtClean="0"/>
              <a:t> </a:t>
            </a:r>
            <a:endParaRPr lang="cs-CZ" altLang="cs-CZ" b="1" dirty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779838" y="1340769"/>
            <a:ext cx="4679950" cy="4825082"/>
          </a:xfrm>
        </p:spPr>
        <p:txBody>
          <a:bodyPr/>
          <a:lstStyle/>
          <a:p>
            <a:r>
              <a:rPr lang="en-US" altLang="en-US" sz="4000" dirty="0" err="1"/>
              <a:t>Ekonomické</a:t>
            </a:r>
            <a:r>
              <a:rPr lang="en-US" altLang="en-US" sz="4000" dirty="0"/>
              <a:t> </a:t>
            </a:r>
            <a:r>
              <a:rPr lang="en-US" altLang="en-US" sz="4000" dirty="0" err="1"/>
              <a:t>aspekty</a:t>
            </a:r>
            <a:r>
              <a:rPr lang="en-US" altLang="en-US" sz="4000" dirty="0"/>
              <a:t> </a:t>
            </a:r>
            <a:r>
              <a:rPr lang="en-US" altLang="en-US" sz="4000" dirty="0" err="1"/>
              <a:t>rozvoje</a:t>
            </a:r>
            <a:r>
              <a:rPr lang="en-US" altLang="en-US" sz="4000" dirty="0"/>
              <a:t> </a:t>
            </a:r>
            <a:r>
              <a:rPr lang="en-US" altLang="en-US" sz="4000" dirty="0" err="1"/>
              <a:t>decentrální</a:t>
            </a:r>
            <a:r>
              <a:rPr lang="en-US" altLang="en-US" sz="4000" dirty="0"/>
              <a:t> </a:t>
            </a:r>
            <a:r>
              <a:rPr lang="en-US" altLang="en-US" sz="4000" dirty="0" err="1" smtClean="0"/>
              <a:t>energetiky</a:t>
            </a:r>
            <a:r>
              <a:rPr lang="en-US" altLang="en-US" sz="4000" dirty="0" smtClean="0"/>
              <a:t>: </a:t>
            </a:r>
          </a:p>
          <a:p>
            <a:r>
              <a:rPr lang="en-US" altLang="en-US" sz="4000" b="1" dirty="0" smtClean="0"/>
              <a:t>Network Tariffs and Economic Incentives </a:t>
            </a:r>
            <a:endParaRPr lang="cs-CZ" altLang="en-US" sz="4000" b="1" dirty="0" smtClean="0"/>
          </a:p>
          <a:p>
            <a:r>
              <a:rPr lang="en-US" altLang="cs-CZ" dirty="0" err="1" smtClean="0">
                <a:solidFill>
                  <a:schemeClr val="accent2"/>
                </a:solidFill>
              </a:rPr>
              <a:t>Lubomír</a:t>
            </a:r>
            <a:r>
              <a:rPr lang="en-US" altLang="cs-CZ" dirty="0" smtClean="0">
                <a:solidFill>
                  <a:schemeClr val="accent2"/>
                </a:solidFill>
              </a:rPr>
              <a:t> </a:t>
            </a:r>
            <a:r>
              <a:rPr lang="en-US" altLang="cs-CZ" dirty="0" err="1">
                <a:solidFill>
                  <a:schemeClr val="accent2"/>
                </a:solidFill>
              </a:rPr>
              <a:t>Lízal</a:t>
            </a:r>
            <a:r>
              <a:rPr lang="en-US" altLang="cs-CZ" dirty="0">
                <a:solidFill>
                  <a:schemeClr val="accent2"/>
                </a:solidFill>
              </a:rPr>
              <a:t>, PhD.  </a:t>
            </a:r>
            <a:r>
              <a:rPr lang="cs-CZ" altLang="cs-CZ" dirty="0">
                <a:solidFill>
                  <a:schemeClr val="accent2"/>
                </a:solidFill>
                <a:latin typeface="Arial" charset="0"/>
              </a:rPr>
              <a:t/>
            </a:r>
            <a:br>
              <a:rPr lang="cs-CZ" altLang="cs-CZ" dirty="0">
                <a:solidFill>
                  <a:schemeClr val="accent2"/>
                </a:solidFill>
                <a:latin typeface="Arial" charset="0"/>
              </a:rPr>
            </a:br>
            <a:r>
              <a:rPr lang="en-US" altLang="cs-CZ" dirty="0" smtClean="0">
                <a:solidFill>
                  <a:schemeClr val="accent2"/>
                </a:solidFill>
              </a:rPr>
              <a:t>Praha, </a:t>
            </a:r>
            <a:r>
              <a:rPr lang="cs-CZ" altLang="cs-CZ" dirty="0" smtClean="0">
                <a:solidFill>
                  <a:schemeClr val="accent2"/>
                </a:solidFill>
              </a:rPr>
              <a:t>15. </a:t>
            </a:r>
            <a:r>
              <a:rPr lang="cs-CZ" altLang="cs-CZ" dirty="0">
                <a:solidFill>
                  <a:schemeClr val="accent2"/>
                </a:solidFill>
              </a:rPr>
              <a:t>b</a:t>
            </a:r>
            <a:r>
              <a:rPr lang="cs-CZ" altLang="cs-CZ" dirty="0" smtClean="0">
                <a:solidFill>
                  <a:schemeClr val="accent2"/>
                </a:solidFill>
              </a:rPr>
              <a:t>řezna</a:t>
            </a:r>
            <a:r>
              <a:rPr lang="en-US" altLang="cs-CZ" dirty="0" smtClean="0">
                <a:solidFill>
                  <a:schemeClr val="accent2"/>
                </a:solidFill>
              </a:rPr>
              <a:t>, 201</a:t>
            </a:r>
            <a:r>
              <a:rPr lang="cs-CZ" altLang="cs-CZ" dirty="0" smtClean="0">
                <a:solidFill>
                  <a:schemeClr val="accent2"/>
                </a:solidFill>
              </a:rPr>
              <a:t>8</a:t>
            </a:r>
            <a:endParaRPr lang="cs-CZ" altLang="cs-CZ" dirty="0">
              <a:solidFill>
                <a:schemeClr val="accent2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Higher distribution costs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opposite regarding future costs is true: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increasing amount of distributed generation will require higher investments </a:t>
            </a:r>
            <a:r>
              <a:rPr lang="en-US" dirty="0" smtClean="0"/>
              <a:t>DSOs networks</a:t>
            </a:r>
            <a:endParaRPr lang="en-US" dirty="0"/>
          </a:p>
          <a:p>
            <a:pPr lvl="1"/>
            <a:r>
              <a:rPr lang="en-US" dirty="0" smtClean="0"/>
              <a:t>New components </a:t>
            </a:r>
            <a:r>
              <a:rPr lang="en-US" dirty="0"/>
              <a:t>and </a:t>
            </a:r>
            <a:r>
              <a:rPr lang="en-US" dirty="0" smtClean="0"/>
              <a:t>IT grid </a:t>
            </a:r>
            <a:r>
              <a:rPr lang="en-US" dirty="0"/>
              <a:t>monitoring, automation and procurement of flexibility services </a:t>
            </a:r>
            <a:r>
              <a:rPr lang="en-US" dirty="0" smtClean="0"/>
              <a:t>will lead to </a:t>
            </a:r>
            <a:r>
              <a:rPr lang="en-US" b="1" u="sng" dirty="0"/>
              <a:t>higher distribution </a:t>
            </a:r>
            <a:r>
              <a:rPr lang="en-US" b="1" u="sng" dirty="0" smtClean="0"/>
              <a:t>costs per unit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/>
              <a:t>in‐feed of renewable energies </a:t>
            </a:r>
            <a:r>
              <a:rPr lang="en-US" dirty="0" smtClean="0"/>
              <a:t>(sun </a:t>
            </a:r>
            <a:r>
              <a:rPr lang="en-US" dirty="0"/>
              <a:t>or </a:t>
            </a:r>
            <a:r>
              <a:rPr lang="en-US" dirty="0" smtClean="0"/>
              <a:t>wind) are </a:t>
            </a:r>
            <a:r>
              <a:rPr lang="en-US" dirty="0"/>
              <a:t>not </a:t>
            </a:r>
            <a:r>
              <a:rPr lang="en-US" dirty="0" smtClean="0"/>
              <a:t>controllable (only shut-downs) and to overcome the challenge we need </a:t>
            </a:r>
            <a:r>
              <a:rPr lang="en-US" dirty="0"/>
              <a:t>for more flexibility </a:t>
            </a:r>
            <a:endParaRPr lang="en-US" dirty="0" smtClean="0"/>
          </a:p>
          <a:p>
            <a:pPr lvl="1"/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dirty="0" smtClean="0"/>
              <a:t>demand </a:t>
            </a:r>
            <a:r>
              <a:rPr lang="en-US" dirty="0"/>
              <a:t>side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on </a:t>
            </a:r>
            <a:r>
              <a:rPr lang="en-US" dirty="0"/>
              <a:t>the supply </a:t>
            </a:r>
            <a:r>
              <a:rPr lang="en-US" dirty="0" smtClean="0"/>
              <a:t>side</a:t>
            </a:r>
            <a:endParaRPr lang="en-US" dirty="0"/>
          </a:p>
          <a:p>
            <a:pPr lvl="1"/>
            <a:r>
              <a:rPr lang="en-US" dirty="0"/>
              <a:t>for </a:t>
            </a:r>
            <a:r>
              <a:rPr lang="en-US" dirty="0" smtClean="0"/>
              <a:t>services </a:t>
            </a:r>
            <a:r>
              <a:rPr lang="en-US" dirty="0"/>
              <a:t>that can </a:t>
            </a:r>
            <a:r>
              <a:rPr lang="en-US" dirty="0" smtClean="0"/>
              <a:t>facilitate the flexible arrangements</a:t>
            </a:r>
            <a:endParaRPr lang="cs-CZ" altLang="en-US" dirty="0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CA" altLang="cs-CZ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1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Policy objectives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Policy objectives of distribution and security</a:t>
            </a:r>
          </a:p>
          <a:p>
            <a:r>
              <a:rPr lang="en-US" dirty="0" smtClean="0"/>
              <a:t>Tariffs should:</a:t>
            </a:r>
          </a:p>
          <a:p>
            <a:pPr lvl="1"/>
            <a:r>
              <a:rPr lang="en-US" dirty="0" smtClean="0"/>
              <a:t>ensure </a:t>
            </a:r>
            <a:r>
              <a:rPr lang="en-US" dirty="0"/>
              <a:t>well‐functioning of the electricity </a:t>
            </a:r>
            <a:r>
              <a:rPr lang="en-US" dirty="0" smtClean="0"/>
              <a:t>markets</a:t>
            </a:r>
          </a:p>
          <a:p>
            <a:pPr lvl="1"/>
            <a:r>
              <a:rPr lang="en-US" dirty="0" smtClean="0"/>
              <a:t>encourage </a:t>
            </a:r>
            <a:r>
              <a:rPr lang="en-US" dirty="0"/>
              <a:t>energy </a:t>
            </a:r>
            <a:r>
              <a:rPr lang="en-US" dirty="0" smtClean="0"/>
              <a:t>efficiency</a:t>
            </a:r>
          </a:p>
          <a:p>
            <a:pPr lvl="1"/>
            <a:r>
              <a:rPr lang="en-US" dirty="0" smtClean="0"/>
              <a:t>encourage </a:t>
            </a:r>
            <a:r>
              <a:rPr lang="en-US" dirty="0"/>
              <a:t>the development of distributed </a:t>
            </a:r>
            <a:r>
              <a:rPr lang="en-US" dirty="0" smtClean="0"/>
              <a:t>generation</a:t>
            </a:r>
          </a:p>
          <a:p>
            <a:pPr lvl="1"/>
            <a:r>
              <a:rPr lang="en-US" dirty="0" smtClean="0"/>
              <a:t>contribute </a:t>
            </a:r>
            <a:r>
              <a:rPr lang="en-US" dirty="0"/>
              <a:t>to system flexibility through </a:t>
            </a:r>
            <a:r>
              <a:rPr lang="en-US" dirty="0" smtClean="0"/>
              <a:t>supply/demand response</a:t>
            </a:r>
          </a:p>
          <a:p>
            <a:pPr lvl="2"/>
            <a:r>
              <a:rPr lang="en-US" dirty="0" smtClean="0"/>
              <a:t>Long-term (correct signals whether to build new generating resources or adopt new technologies on the demand side)</a:t>
            </a:r>
          </a:p>
          <a:p>
            <a:pPr lvl="2"/>
            <a:r>
              <a:rPr lang="en-US" dirty="0" smtClean="0"/>
              <a:t>Short-term (adjust required demand/supply patterns)</a:t>
            </a:r>
          </a:p>
          <a:p>
            <a:pPr lvl="2"/>
            <a:r>
              <a:rPr lang="en-US" dirty="0" smtClean="0"/>
              <a:t>Immediate (shift demand, provide active stability support)</a:t>
            </a:r>
          </a:p>
          <a:p>
            <a:pPr marL="914400" lvl="2" indent="0">
              <a:buNone/>
            </a:pPr>
            <a:endParaRPr lang="en-US" dirty="0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CA" altLang="cs-CZ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04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Economic Principles of Grid Tariffs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107504" y="692696"/>
            <a:ext cx="8565952" cy="5473700"/>
          </a:xfrm>
        </p:spPr>
        <p:txBody>
          <a:bodyPr/>
          <a:lstStyle/>
          <a:p>
            <a:r>
              <a:rPr lang="en-US" dirty="0" smtClean="0"/>
              <a:t>General and specific </a:t>
            </a:r>
            <a:r>
              <a:rPr lang="en-US" dirty="0"/>
              <a:t>e</a:t>
            </a:r>
            <a:r>
              <a:rPr lang="en-US" dirty="0" smtClean="0"/>
              <a:t>conomic principles should be met: </a:t>
            </a:r>
          </a:p>
          <a:p>
            <a:r>
              <a:rPr lang="en-US" b="1" dirty="0"/>
              <a:t>Cost </a:t>
            </a:r>
            <a:r>
              <a:rPr lang="en-US" b="1" dirty="0" smtClean="0"/>
              <a:t>reflectiveness</a:t>
            </a:r>
          </a:p>
          <a:p>
            <a:pPr lvl="1"/>
            <a:r>
              <a:rPr lang="en-US" dirty="0" smtClean="0"/>
              <a:t>should </a:t>
            </a:r>
            <a:r>
              <a:rPr lang="en-US" dirty="0"/>
              <a:t>reflect the costs incurred by serving </a:t>
            </a:r>
            <a:r>
              <a:rPr lang="en-US" dirty="0" smtClean="0"/>
              <a:t>each user</a:t>
            </a:r>
            <a:endParaRPr lang="en-US" dirty="0"/>
          </a:p>
          <a:p>
            <a:r>
              <a:rPr lang="en-US" b="1" dirty="0" smtClean="0"/>
              <a:t>Infrastructure </a:t>
            </a:r>
            <a:r>
              <a:rPr lang="en-US" b="1" dirty="0"/>
              <a:t>cost </a:t>
            </a:r>
            <a:r>
              <a:rPr lang="en-US" b="1" dirty="0" smtClean="0"/>
              <a:t>efficiency</a:t>
            </a:r>
          </a:p>
          <a:p>
            <a:pPr lvl="1"/>
            <a:r>
              <a:rPr lang="en-US" dirty="0" smtClean="0"/>
              <a:t>reduce </a:t>
            </a:r>
            <a:r>
              <a:rPr lang="en-US" dirty="0"/>
              <a:t>infrastructure costs </a:t>
            </a:r>
            <a:r>
              <a:rPr lang="en-US" dirty="0" smtClean="0"/>
              <a:t>by reducing/shifting </a:t>
            </a:r>
            <a:r>
              <a:rPr lang="en-US" dirty="0"/>
              <a:t>peak </a:t>
            </a:r>
            <a:r>
              <a:rPr lang="en-US" dirty="0" smtClean="0"/>
              <a:t>demand</a:t>
            </a:r>
            <a:endParaRPr lang="en-US" dirty="0"/>
          </a:p>
          <a:p>
            <a:r>
              <a:rPr lang="en-US" b="1" dirty="0" smtClean="0"/>
              <a:t>Operational </a:t>
            </a:r>
            <a:r>
              <a:rPr lang="en-US" b="1" dirty="0"/>
              <a:t>cost </a:t>
            </a:r>
            <a:r>
              <a:rPr lang="en-US" b="1" dirty="0" smtClean="0"/>
              <a:t>efficiency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ow operational, administrative and monitoring costs</a:t>
            </a:r>
            <a:endParaRPr lang="en-US" dirty="0"/>
          </a:p>
          <a:p>
            <a:r>
              <a:rPr lang="en-US" b="1" dirty="0" smtClean="0"/>
              <a:t>Revenue adequacy</a:t>
            </a:r>
          </a:p>
          <a:p>
            <a:pPr lvl="1"/>
            <a:r>
              <a:rPr lang="en-US" dirty="0" smtClean="0"/>
              <a:t>ensure </a:t>
            </a:r>
            <a:r>
              <a:rPr lang="en-US" dirty="0"/>
              <a:t>full recovery of </a:t>
            </a:r>
            <a:r>
              <a:rPr lang="en-US" dirty="0" smtClean="0"/>
              <a:t>network </a:t>
            </a:r>
            <a:r>
              <a:rPr lang="en-US" dirty="0"/>
              <a:t>cost </a:t>
            </a:r>
            <a:r>
              <a:rPr lang="en-US" dirty="0" smtClean="0"/>
              <a:t>and return </a:t>
            </a:r>
            <a:r>
              <a:rPr lang="en-US" dirty="0"/>
              <a:t>on </a:t>
            </a:r>
            <a:r>
              <a:rPr lang="en-US" dirty="0" smtClean="0"/>
              <a:t>capital</a:t>
            </a:r>
            <a:endParaRPr lang="en-US" dirty="0"/>
          </a:p>
          <a:p>
            <a:r>
              <a:rPr lang="en-US" b="1" dirty="0" smtClean="0"/>
              <a:t>Transparency</a:t>
            </a:r>
          </a:p>
          <a:p>
            <a:pPr lvl="1"/>
            <a:r>
              <a:rPr lang="en-US" dirty="0" smtClean="0"/>
              <a:t>transparent</a:t>
            </a:r>
            <a:r>
              <a:rPr lang="en-US" dirty="0"/>
              <a:t>, </a:t>
            </a:r>
            <a:r>
              <a:rPr lang="en-US" dirty="0" smtClean="0"/>
              <a:t>auditable, </a:t>
            </a:r>
            <a:r>
              <a:rPr lang="en-US" dirty="0"/>
              <a:t>and </a:t>
            </a:r>
            <a:r>
              <a:rPr lang="en-US" dirty="0" smtClean="0"/>
              <a:t>(time) consistent</a:t>
            </a:r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CA" altLang="cs-CZ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19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Conflicting Priorities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107504" y="692696"/>
            <a:ext cx="8565952" cy="5473700"/>
          </a:xfrm>
        </p:spPr>
        <p:txBody>
          <a:bodyPr/>
          <a:lstStyle/>
          <a:p>
            <a:r>
              <a:rPr lang="en-US" dirty="0" smtClean="0"/>
              <a:t>Combining together: Conflicts</a:t>
            </a:r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CA" altLang="cs-CZ" sz="1200" smtClean="0">
              <a:latin typeface="Arial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157688"/>
              </p:ext>
            </p:extLst>
          </p:nvPr>
        </p:nvGraphicFramePr>
        <p:xfrm>
          <a:off x="971600" y="1700810"/>
          <a:ext cx="7272808" cy="3941493"/>
        </p:xfrm>
        <a:graphic>
          <a:graphicData uri="http://schemas.openxmlformats.org/drawingml/2006/table">
            <a:tbl>
              <a:tblPr/>
              <a:tblGrid>
                <a:gridCol w="3744845"/>
                <a:gridCol w="1754342"/>
                <a:gridCol w="1773621"/>
              </a:tblGrid>
              <a:tr h="285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Volume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Capacity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[CZK/kWh]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[CZK/kW, CZK/kVA]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1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Economic Principles of Grid Tariffs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5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 reflectiveness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5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Infrastructure cost efficiency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Operational cost efficiency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Revenue adequacy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Transparency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83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Policy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Objectives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5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Market functioning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5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Distributed generation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System flexibility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 efficiency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89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 Easy Way Out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107504" y="692696"/>
            <a:ext cx="8565952" cy="5473700"/>
          </a:xfrm>
        </p:spPr>
        <p:txBody>
          <a:bodyPr/>
          <a:lstStyle/>
          <a:p>
            <a:r>
              <a:rPr lang="en-US" b="1" dirty="0"/>
              <a:t>Multiple component </a:t>
            </a:r>
            <a:r>
              <a:rPr lang="en-US" b="1" dirty="0" smtClean="0"/>
              <a:t>tariffs for distribution (DSOs):</a:t>
            </a:r>
          </a:p>
          <a:p>
            <a:r>
              <a:rPr lang="en-US" dirty="0" smtClean="0"/>
              <a:t>fixed </a:t>
            </a:r>
            <a:r>
              <a:rPr lang="en-US" dirty="0"/>
              <a:t>tariff </a:t>
            </a:r>
            <a:r>
              <a:rPr lang="en-US" dirty="0" smtClean="0"/>
              <a:t>per customer</a:t>
            </a:r>
          </a:p>
          <a:p>
            <a:pPr lvl="1"/>
            <a:r>
              <a:rPr lang="en-US" dirty="0" smtClean="0"/>
              <a:t>covers </a:t>
            </a:r>
            <a:r>
              <a:rPr lang="en-US" dirty="0"/>
              <a:t>fixed </a:t>
            </a:r>
            <a:r>
              <a:rPr lang="en-US" dirty="0" smtClean="0"/>
              <a:t>costs </a:t>
            </a:r>
            <a:r>
              <a:rPr lang="en-US" dirty="0"/>
              <a:t>(e.g</a:t>
            </a:r>
            <a:r>
              <a:rPr lang="en-US" dirty="0" smtClean="0"/>
              <a:t>., metering, mailing, billing)</a:t>
            </a:r>
            <a:endParaRPr lang="en-US" dirty="0"/>
          </a:p>
          <a:p>
            <a:r>
              <a:rPr lang="en-US" dirty="0" smtClean="0"/>
              <a:t>capacity tariff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overs capacity </a:t>
            </a:r>
            <a:r>
              <a:rPr lang="en-US" dirty="0"/>
              <a:t>related </a:t>
            </a:r>
            <a:r>
              <a:rPr lang="en-US" dirty="0" smtClean="0"/>
              <a:t>costs</a:t>
            </a:r>
            <a:endParaRPr lang="en-US" dirty="0"/>
          </a:p>
          <a:p>
            <a:r>
              <a:rPr lang="en-US" dirty="0" smtClean="0"/>
              <a:t>volume tariff</a:t>
            </a:r>
          </a:p>
          <a:p>
            <a:pPr lvl="1"/>
            <a:r>
              <a:rPr lang="en-US" dirty="0" smtClean="0"/>
              <a:t>covers </a:t>
            </a:r>
            <a:r>
              <a:rPr lang="en-US" dirty="0"/>
              <a:t>volume related </a:t>
            </a:r>
            <a:r>
              <a:rPr lang="en-US" dirty="0" smtClean="0"/>
              <a:t>costs</a:t>
            </a:r>
            <a:endParaRPr lang="en-US" b="1" dirty="0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CA" altLang="cs-CZ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57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Tariffs and Complexity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107504" y="692696"/>
            <a:ext cx="8565952" cy="5473700"/>
          </a:xfrm>
        </p:spPr>
        <p:txBody>
          <a:bodyPr/>
          <a:lstStyle/>
          <a:p>
            <a:r>
              <a:rPr lang="en-US" dirty="0" smtClean="0"/>
              <a:t>Shifting </a:t>
            </a:r>
            <a:r>
              <a:rPr lang="en-US" dirty="0"/>
              <a:t>consumption to off peak </a:t>
            </a:r>
            <a:r>
              <a:rPr lang="en-US" dirty="0" smtClean="0"/>
              <a:t>period</a:t>
            </a:r>
          </a:p>
          <a:p>
            <a:pPr lvl="1"/>
            <a:r>
              <a:rPr lang="en-US" dirty="0" smtClean="0"/>
              <a:t>higher </a:t>
            </a:r>
            <a:r>
              <a:rPr lang="en-US" dirty="0"/>
              <a:t>tariffs at peak </a:t>
            </a:r>
            <a:r>
              <a:rPr lang="en-US" dirty="0" smtClean="0"/>
              <a:t>times</a:t>
            </a:r>
            <a:endParaRPr lang="en-US" dirty="0"/>
          </a:p>
          <a:p>
            <a:r>
              <a:rPr lang="en-US" dirty="0" smtClean="0"/>
              <a:t>Varying grid tariffs deliver economic </a:t>
            </a:r>
            <a:r>
              <a:rPr lang="en-US" dirty="0"/>
              <a:t>incentives </a:t>
            </a:r>
            <a:r>
              <a:rPr lang="en-US" dirty="0" smtClean="0"/>
              <a:t>for the </a:t>
            </a:r>
            <a:r>
              <a:rPr lang="en-US" dirty="0"/>
              <a:t>efficient use of the </a:t>
            </a:r>
            <a:r>
              <a:rPr lang="en-US" dirty="0" smtClean="0"/>
              <a:t>network</a:t>
            </a:r>
          </a:p>
          <a:p>
            <a:r>
              <a:rPr lang="en-US" dirty="0" smtClean="0"/>
              <a:t>Complex </a:t>
            </a:r>
            <a:r>
              <a:rPr lang="en-US" dirty="0"/>
              <a:t>time </a:t>
            </a:r>
            <a:r>
              <a:rPr lang="en-US" dirty="0" smtClean="0"/>
              <a:t>tariffs require </a:t>
            </a:r>
            <a:r>
              <a:rPr lang="en-US" b="1" u="sng" dirty="0" smtClean="0"/>
              <a:t>SMART </a:t>
            </a:r>
            <a:r>
              <a:rPr lang="en-US" b="1" u="sng" dirty="0"/>
              <a:t>(</a:t>
            </a:r>
            <a:r>
              <a:rPr lang="en-US" b="1" u="sng" dirty="0" smtClean="0"/>
              <a:t>time-dependent) </a:t>
            </a:r>
            <a:r>
              <a:rPr lang="en-US" dirty="0" smtClean="0"/>
              <a:t>metering</a:t>
            </a:r>
            <a:endParaRPr lang="en-US" dirty="0"/>
          </a:p>
          <a:p>
            <a:r>
              <a:rPr lang="en-US" dirty="0" smtClean="0"/>
              <a:t>Tariffs can allow </a:t>
            </a:r>
            <a:r>
              <a:rPr lang="en-US" dirty="0"/>
              <a:t>an adequate </a:t>
            </a:r>
            <a:r>
              <a:rPr lang="en-US" dirty="0" smtClean="0"/>
              <a:t>response but:</a:t>
            </a:r>
          </a:p>
          <a:p>
            <a:pPr lvl="1"/>
            <a:r>
              <a:rPr lang="en-US" dirty="0" smtClean="0"/>
              <a:t>High number </a:t>
            </a:r>
            <a:r>
              <a:rPr lang="en-US" dirty="0"/>
              <a:t>of time periods lead </a:t>
            </a:r>
            <a:r>
              <a:rPr lang="en-US" dirty="0" smtClean="0"/>
              <a:t>to complexity </a:t>
            </a:r>
            <a:r>
              <a:rPr lang="en-US" dirty="0"/>
              <a:t>and less </a:t>
            </a:r>
            <a:r>
              <a:rPr lang="en-US" dirty="0" smtClean="0"/>
              <a:t>transparency</a:t>
            </a:r>
          </a:p>
          <a:p>
            <a:pPr lvl="1"/>
            <a:r>
              <a:rPr lang="en-US" dirty="0" smtClean="0"/>
              <a:t>Real </a:t>
            </a:r>
            <a:r>
              <a:rPr lang="en-US" dirty="0"/>
              <a:t>time (dynamic) </a:t>
            </a:r>
            <a:r>
              <a:rPr lang="en-US" dirty="0" smtClean="0"/>
              <a:t>complex grid tariffs require </a:t>
            </a:r>
            <a:r>
              <a:rPr lang="en-US" dirty="0"/>
              <a:t>automation operated by service </a:t>
            </a:r>
            <a:r>
              <a:rPr lang="en-US" dirty="0" smtClean="0"/>
              <a:t>providers and is opaque</a:t>
            </a:r>
          </a:p>
          <a:p>
            <a:pPr lvl="1"/>
            <a:r>
              <a:rPr lang="en-US" dirty="0" smtClean="0"/>
              <a:t>Regular end-customers </a:t>
            </a:r>
            <a:r>
              <a:rPr lang="en-US" dirty="0"/>
              <a:t>can not deal </a:t>
            </a:r>
            <a:r>
              <a:rPr lang="en-US" dirty="0" smtClean="0"/>
              <a:t>with complexity</a:t>
            </a:r>
            <a:endParaRPr lang="en-US" u="sng" dirty="0" smtClean="0"/>
          </a:p>
          <a:p>
            <a:pPr lvl="2"/>
            <a:r>
              <a:rPr lang="en-US" b="1" u="sng" dirty="0" smtClean="0"/>
              <a:t>HI-LO is enough</a:t>
            </a:r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CA" altLang="cs-CZ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57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Hybrid Tariffs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107504" y="692696"/>
            <a:ext cx="8565952" cy="5473700"/>
          </a:xfrm>
        </p:spPr>
        <p:txBody>
          <a:bodyPr/>
          <a:lstStyle/>
          <a:p>
            <a:r>
              <a:rPr lang="en-US" dirty="0" smtClean="0"/>
              <a:t>Combining </a:t>
            </a:r>
            <a:r>
              <a:rPr lang="en-US" dirty="0"/>
              <a:t>volume and capacity </a:t>
            </a:r>
            <a:r>
              <a:rPr lang="en-US" dirty="0" smtClean="0"/>
              <a:t>elements</a:t>
            </a:r>
          </a:p>
          <a:p>
            <a:pPr lvl="1"/>
            <a:r>
              <a:rPr lang="en-US" dirty="0" smtClean="0"/>
              <a:t>Flat component</a:t>
            </a:r>
          </a:p>
          <a:p>
            <a:pPr lvl="2"/>
            <a:r>
              <a:rPr lang="en-US" dirty="0" smtClean="0"/>
              <a:t>fixed </a:t>
            </a:r>
            <a:r>
              <a:rPr lang="en-US" dirty="0"/>
              <a:t>payment per </a:t>
            </a:r>
            <a:r>
              <a:rPr lang="en-US" dirty="0" smtClean="0"/>
              <a:t>customer</a:t>
            </a:r>
            <a:endParaRPr lang="en-US" dirty="0"/>
          </a:p>
          <a:p>
            <a:pPr lvl="1"/>
            <a:r>
              <a:rPr lang="en-US" dirty="0" smtClean="0"/>
              <a:t>Power </a:t>
            </a:r>
            <a:r>
              <a:rPr lang="en-US" dirty="0"/>
              <a:t>component </a:t>
            </a:r>
            <a:endParaRPr lang="en-US" dirty="0" smtClean="0"/>
          </a:p>
          <a:p>
            <a:pPr lvl="2"/>
            <a:r>
              <a:rPr lang="en-US" dirty="0" smtClean="0"/>
              <a:t>per </a:t>
            </a:r>
            <a:r>
              <a:rPr lang="en-US" dirty="0"/>
              <a:t>kW (measured capacity) or per kVA (connection capacity</a:t>
            </a:r>
            <a:r>
              <a:rPr lang="en-US" dirty="0" smtClean="0"/>
              <a:t>)</a:t>
            </a:r>
          </a:p>
          <a:p>
            <a:pPr lvl="1"/>
            <a:r>
              <a:rPr lang="it-IT" dirty="0" smtClean="0"/>
              <a:t>Energy </a:t>
            </a:r>
            <a:r>
              <a:rPr lang="it-IT" dirty="0"/>
              <a:t>component </a:t>
            </a:r>
            <a:endParaRPr lang="it-IT" dirty="0" smtClean="0"/>
          </a:p>
          <a:p>
            <a:pPr lvl="2"/>
            <a:r>
              <a:rPr lang="it-IT" dirty="0" smtClean="0"/>
              <a:t>per </a:t>
            </a:r>
            <a:r>
              <a:rPr lang="it-IT" dirty="0"/>
              <a:t>kWh </a:t>
            </a:r>
            <a:endParaRPr lang="it-IT" dirty="0" smtClean="0"/>
          </a:p>
          <a:p>
            <a:pPr lvl="3"/>
            <a:r>
              <a:rPr lang="it-IT" dirty="0" smtClean="0"/>
              <a:t>Proportionate</a:t>
            </a:r>
          </a:p>
          <a:p>
            <a:pPr lvl="3"/>
            <a:r>
              <a:rPr lang="it-IT" dirty="0" smtClean="0"/>
              <a:t>Progressive</a:t>
            </a:r>
          </a:p>
          <a:p>
            <a:pPr lvl="3"/>
            <a:r>
              <a:rPr lang="it-IT" dirty="0" smtClean="0"/>
              <a:t>Degressive</a:t>
            </a:r>
          </a:p>
          <a:p>
            <a:pPr lvl="3"/>
            <a:r>
              <a:rPr lang="it-IT" dirty="0" smtClean="0"/>
              <a:t>Differential</a:t>
            </a:r>
          </a:p>
          <a:p>
            <a:pPr lvl="3"/>
            <a:endParaRPr lang="en-US" dirty="0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CA" altLang="cs-CZ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07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Hybrid Tariffs: </a:t>
            </a:r>
            <a:r>
              <a:rPr lang="en-US" dirty="0"/>
              <a:t>Progressive </a:t>
            </a:r>
            <a:r>
              <a:rPr lang="en-US" dirty="0" smtClean="0"/>
              <a:t> Capacity Element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107504" y="692696"/>
            <a:ext cx="8565952" cy="5473700"/>
          </a:xfrm>
        </p:spPr>
        <p:txBody>
          <a:bodyPr/>
          <a:lstStyle/>
          <a:p>
            <a:r>
              <a:rPr lang="en-US" dirty="0"/>
              <a:t>Hybrid t</a:t>
            </a:r>
            <a:r>
              <a:rPr lang="en-US" dirty="0" smtClean="0"/>
              <a:t>ariffs with progressive capacity element</a:t>
            </a:r>
          </a:p>
          <a:p>
            <a:r>
              <a:rPr lang="en-US" dirty="0" smtClean="0"/>
              <a:t>Advantages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Facilitates </a:t>
            </a:r>
            <a:r>
              <a:rPr lang="en-US" dirty="0"/>
              <a:t>the transition from volume to </a:t>
            </a:r>
            <a:r>
              <a:rPr lang="en-US" dirty="0" smtClean="0"/>
              <a:t>capacity</a:t>
            </a:r>
          </a:p>
          <a:p>
            <a:pPr lvl="1"/>
            <a:r>
              <a:rPr lang="en-US" dirty="0" smtClean="0"/>
              <a:t>Reduces </a:t>
            </a:r>
            <a:r>
              <a:rPr lang="en-US" dirty="0"/>
              <a:t>the financial impact of the transition for the final </a:t>
            </a:r>
            <a:r>
              <a:rPr lang="en-US" dirty="0" smtClean="0"/>
              <a:t>customer</a:t>
            </a:r>
          </a:p>
          <a:p>
            <a:pPr lvl="1"/>
            <a:r>
              <a:rPr lang="en-US" dirty="0" smtClean="0"/>
              <a:t>Better </a:t>
            </a:r>
            <a:r>
              <a:rPr lang="en-US" dirty="0"/>
              <a:t>orientation of customer choice to the most suitable connection capacity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function without </a:t>
            </a:r>
            <a:r>
              <a:rPr lang="en-US" dirty="0" smtClean="0"/>
              <a:t>SMART </a:t>
            </a:r>
            <a:r>
              <a:rPr lang="en-US" dirty="0"/>
              <a:t>meters in </a:t>
            </a:r>
            <a:r>
              <a:rPr lang="en-US" dirty="0" smtClean="0"/>
              <a:t>connection capacity</a:t>
            </a:r>
          </a:p>
          <a:p>
            <a:r>
              <a:rPr lang="en-US" dirty="0" smtClean="0"/>
              <a:t>Requirements:</a:t>
            </a:r>
            <a:endParaRPr lang="en-US" dirty="0"/>
          </a:p>
          <a:p>
            <a:pPr lvl="1"/>
            <a:r>
              <a:rPr lang="en-US" dirty="0" smtClean="0"/>
              <a:t>connection </a:t>
            </a:r>
            <a:r>
              <a:rPr lang="en-US" dirty="0"/>
              <a:t>capacity of every individual customers </a:t>
            </a:r>
            <a:r>
              <a:rPr lang="en-US" dirty="0" smtClean="0"/>
              <a:t>is known</a:t>
            </a:r>
          </a:p>
          <a:p>
            <a:pPr lvl="2"/>
            <a:r>
              <a:rPr lang="en-US" dirty="0" smtClean="0"/>
              <a:t>This is not equivalent </a:t>
            </a:r>
            <a:r>
              <a:rPr lang="en-US" dirty="0"/>
              <a:t>to the </a:t>
            </a:r>
            <a:r>
              <a:rPr lang="en-US" dirty="0" smtClean="0"/>
              <a:t>distribution </a:t>
            </a:r>
            <a:r>
              <a:rPr lang="en-US" dirty="0"/>
              <a:t>circuit-breaker</a:t>
            </a:r>
          </a:p>
          <a:p>
            <a:pPr lvl="1"/>
            <a:r>
              <a:rPr lang="en-US" dirty="0" smtClean="0"/>
              <a:t>for the measured capacity </a:t>
            </a:r>
            <a:r>
              <a:rPr lang="en-US" dirty="0"/>
              <a:t>smart </a:t>
            </a:r>
            <a:r>
              <a:rPr lang="en-US" dirty="0" smtClean="0"/>
              <a:t>meters needed anyway</a:t>
            </a:r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CA" altLang="cs-CZ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06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Dynamic pricing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107504" y="692696"/>
            <a:ext cx="8565952" cy="5473700"/>
          </a:xfrm>
        </p:spPr>
        <p:txBody>
          <a:bodyPr/>
          <a:lstStyle/>
          <a:p>
            <a:r>
              <a:rPr lang="en-US" dirty="0" smtClean="0"/>
              <a:t>Adverse effects of dynamic retail pricing</a:t>
            </a:r>
          </a:p>
          <a:p>
            <a:r>
              <a:rPr lang="en-US" dirty="0" smtClean="0"/>
              <a:t>Price signals should promote active </a:t>
            </a:r>
            <a:r>
              <a:rPr lang="en-US" dirty="0"/>
              <a:t>change </a:t>
            </a:r>
            <a:r>
              <a:rPr lang="en-US" dirty="0" smtClean="0"/>
              <a:t>of consumer behavior </a:t>
            </a:r>
            <a:r>
              <a:rPr lang="en-US" dirty="0"/>
              <a:t>in return for financial </a:t>
            </a:r>
            <a:r>
              <a:rPr lang="en-US" dirty="0" smtClean="0"/>
              <a:t>benefits</a:t>
            </a:r>
          </a:p>
          <a:p>
            <a:pPr lvl="1"/>
            <a:r>
              <a:rPr lang="en-US" dirty="0"/>
              <a:t>price </a:t>
            </a:r>
            <a:r>
              <a:rPr lang="en-US" dirty="0" smtClean="0"/>
              <a:t>signals: time-differentiated pricing </a:t>
            </a:r>
            <a:r>
              <a:rPr lang="en-US" dirty="0"/>
              <a:t>systems, </a:t>
            </a:r>
            <a:r>
              <a:rPr lang="en-US" dirty="0" smtClean="0"/>
              <a:t>time-of-use </a:t>
            </a:r>
            <a:r>
              <a:rPr lang="en-US" dirty="0"/>
              <a:t>pricing (e.g. peak and off-peak prices) or </a:t>
            </a:r>
            <a:r>
              <a:rPr lang="en-US" dirty="0" smtClean="0"/>
              <a:t>real-time pricing</a:t>
            </a:r>
          </a:p>
          <a:p>
            <a:r>
              <a:rPr lang="en-US" dirty="0" smtClean="0"/>
              <a:t>Low </a:t>
            </a:r>
            <a:r>
              <a:rPr lang="en-US" dirty="0"/>
              <a:t>energy prices due to abundant </a:t>
            </a:r>
            <a:r>
              <a:rPr lang="en-US" dirty="0" smtClean="0"/>
              <a:t>supply</a:t>
            </a:r>
          </a:p>
          <a:p>
            <a:pPr lvl="1"/>
            <a:r>
              <a:rPr lang="en-US" dirty="0" smtClean="0"/>
              <a:t>=&gt; create a peak on </a:t>
            </a:r>
            <a:r>
              <a:rPr lang="en-US" dirty="0"/>
              <a:t>the network due </a:t>
            </a:r>
            <a:r>
              <a:rPr lang="en-US" dirty="0" smtClean="0"/>
              <a:t>excessive increase in consumers’ consumption simultaneously</a:t>
            </a:r>
          </a:p>
          <a:p>
            <a:pPr lvl="1"/>
            <a:r>
              <a:rPr lang="en-US" dirty="0" smtClean="0"/>
              <a:t>=&gt; </a:t>
            </a:r>
            <a:r>
              <a:rPr lang="en-US" dirty="0"/>
              <a:t>consequently the network tariff should be </a:t>
            </a:r>
            <a:r>
              <a:rPr lang="en-US" dirty="0" smtClean="0"/>
              <a:t>high</a:t>
            </a:r>
          </a:p>
          <a:p>
            <a:r>
              <a:rPr lang="en-US" dirty="0" smtClean="0"/>
              <a:t>Dynamic </a:t>
            </a:r>
            <a:r>
              <a:rPr lang="en-US" dirty="0"/>
              <a:t>network tariffs </a:t>
            </a:r>
            <a:r>
              <a:rPr lang="en-US" dirty="0" smtClean="0"/>
              <a:t>can create unstable behavior</a:t>
            </a:r>
          </a:p>
          <a:p>
            <a:pPr lvl="1"/>
            <a:r>
              <a:rPr lang="en-US" dirty="0" smtClean="0"/>
              <a:t>Proper weighting necessary</a:t>
            </a:r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CA" altLang="cs-CZ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01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SMART Grids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107504" y="692696"/>
            <a:ext cx="8565952" cy="5473700"/>
          </a:xfrm>
        </p:spPr>
        <p:txBody>
          <a:bodyPr/>
          <a:lstStyle/>
          <a:p>
            <a:r>
              <a:rPr lang="en-US" dirty="0" smtClean="0"/>
              <a:t>Neutral </a:t>
            </a:r>
            <a:r>
              <a:rPr lang="en-US" dirty="0"/>
              <a:t>market </a:t>
            </a:r>
            <a:r>
              <a:rPr lang="en-US" dirty="0" smtClean="0"/>
              <a:t>– the DSO – and the tariff structure </a:t>
            </a:r>
          </a:p>
          <a:p>
            <a:r>
              <a:rPr lang="en-US" dirty="0" smtClean="0"/>
              <a:t>all </a:t>
            </a:r>
            <a:r>
              <a:rPr lang="en-US" dirty="0"/>
              <a:t>flexibility resources (e.g. </a:t>
            </a:r>
            <a:r>
              <a:rPr lang="en-US" dirty="0" smtClean="0"/>
              <a:t>generation, storage </a:t>
            </a:r>
            <a:r>
              <a:rPr lang="en-US" dirty="0"/>
              <a:t>and demand) </a:t>
            </a:r>
            <a:r>
              <a:rPr lang="en-US" b="1" u="sng" dirty="0" smtClean="0"/>
              <a:t>compete </a:t>
            </a:r>
            <a:r>
              <a:rPr lang="en-US" b="1" u="sng" dirty="0"/>
              <a:t>on a level playing </a:t>
            </a:r>
            <a:r>
              <a:rPr lang="en-US" b="1" u="sng" dirty="0" smtClean="0"/>
              <a:t>field</a:t>
            </a:r>
          </a:p>
          <a:p>
            <a:r>
              <a:rPr lang="en-US" dirty="0" smtClean="0"/>
              <a:t>Needed:</a:t>
            </a:r>
            <a:endParaRPr lang="en-US" dirty="0"/>
          </a:p>
          <a:p>
            <a:r>
              <a:rPr lang="en-US" dirty="0" smtClean="0"/>
              <a:t>improvement </a:t>
            </a:r>
            <a:r>
              <a:rPr lang="en-US" dirty="0"/>
              <a:t>of infrastructure (strengthening the grids);</a:t>
            </a:r>
          </a:p>
          <a:p>
            <a:r>
              <a:rPr lang="en-US" dirty="0" smtClean="0"/>
              <a:t>addition </a:t>
            </a:r>
            <a:r>
              <a:rPr lang="en-US" dirty="0"/>
              <a:t>of the digital </a:t>
            </a:r>
            <a:r>
              <a:rPr lang="en-US" dirty="0" smtClean="0"/>
              <a:t>layer</a:t>
            </a:r>
            <a:endParaRPr lang="en-US" dirty="0"/>
          </a:p>
          <a:p>
            <a:r>
              <a:rPr lang="en-US" dirty="0" smtClean="0"/>
              <a:t>business </a:t>
            </a:r>
            <a:r>
              <a:rPr lang="en-US" dirty="0"/>
              <a:t>process </a:t>
            </a:r>
            <a:r>
              <a:rPr lang="en-US" dirty="0" smtClean="0"/>
              <a:t>models to allow the economic benefits of the SMART elements materialize</a:t>
            </a:r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CA" altLang="cs-CZ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38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Real economic convergence of the Czech Republic</a:t>
            </a:r>
            <a:endParaRPr lang="cs-CZ" dirty="0"/>
          </a:p>
        </p:txBody>
      </p:sp>
      <p:sp>
        <p:nvSpPr>
          <p:cNvPr id="13315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92CD349-F8AF-4DCF-B54B-A6C5B325BDFA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CA" altLang="cs-CZ" sz="1200" smtClean="0">
              <a:latin typeface="Arial" charset="0"/>
            </a:endParaRPr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557338"/>
            <a:ext cx="5016500" cy="458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 rot="16200000">
            <a:off x="1004094" y="3540919"/>
            <a:ext cx="1219200" cy="2746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cs-CZ" sz="1200" kern="0">
                <a:solidFill>
                  <a:srgbClr val="000000"/>
                </a:solidFill>
                <a:latin typeface="Arial" charset="0"/>
              </a:rPr>
              <a:t>kWh/capita</a:t>
            </a:r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234950" y="6307138"/>
            <a:ext cx="2484438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lang="en-US" altLang="cs-CZ" sz="1200">
                <a:latin typeface="Times New Roman" pitchFamily="18" charset="0"/>
              </a:rPr>
              <a:t>Additional source: IEA, www.iea.org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48263" y="4005263"/>
            <a:ext cx="3816350" cy="9540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1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consumption/</a:t>
            </a:r>
            <a:r>
              <a:rPr lang="en-US" sz="140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dom.supply</a:t>
            </a:r>
            <a:r>
              <a:rPr lang="en-US" sz="1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/production</a:t>
            </a:r>
          </a:p>
          <a:p>
            <a:pPr>
              <a:defRPr/>
            </a:pPr>
            <a:r>
              <a:rPr lang="en-US" sz="1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[</a:t>
            </a:r>
            <a:r>
              <a:rPr lang="en-US" sz="140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TWh</a:t>
            </a:r>
            <a:r>
              <a:rPr lang="en-US" sz="1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>
              <a:defRPr/>
            </a:pPr>
            <a:r>
              <a:rPr lang="en-US" sz="1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2005          55 / 70 / 83</a:t>
            </a:r>
          </a:p>
          <a:p>
            <a:pPr>
              <a:defRPr/>
            </a:pPr>
            <a:r>
              <a:rPr lang="en-US" sz="1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          54 / 71 / 84</a:t>
            </a:r>
            <a:endParaRPr lang="cs-CZ" sz="14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3088" y="1079500"/>
            <a:ext cx="3311525" cy="9556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CZ economic convergence</a:t>
            </a:r>
          </a:p>
          <a:p>
            <a:pPr>
              <a:defRPr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[%EU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Avg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 PPP]</a:t>
            </a:r>
          </a:p>
          <a:p>
            <a:pPr>
              <a:defRPr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2005          74</a:t>
            </a:r>
          </a:p>
          <a:p>
            <a:pPr>
              <a:defRPr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2015          80</a:t>
            </a:r>
            <a:endParaRPr lang="cs-CZ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 flipV="1">
            <a:off x="2484438" y="4005263"/>
            <a:ext cx="3671887" cy="73025"/>
          </a:xfrm>
          <a:prstGeom prst="line">
            <a:avLst/>
          </a:prstGeom>
          <a:noFill/>
          <a:ln w="28575" algn="ctr">
            <a:solidFill>
              <a:srgbClr val="0000CC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SMART Grids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107504" y="692696"/>
            <a:ext cx="8565952" cy="5473700"/>
          </a:xfrm>
        </p:spPr>
        <p:txBody>
          <a:bodyPr/>
          <a:lstStyle/>
          <a:p>
            <a:r>
              <a:rPr lang="en-US" dirty="0"/>
              <a:t>Key features of the smart grid:</a:t>
            </a:r>
          </a:p>
          <a:p>
            <a:r>
              <a:rPr lang="en-US" dirty="0" smtClean="0"/>
              <a:t>IT </a:t>
            </a:r>
            <a:r>
              <a:rPr lang="en-US" dirty="0"/>
              <a:t>/ data </a:t>
            </a:r>
            <a:r>
              <a:rPr lang="en-US" dirty="0" smtClean="0"/>
              <a:t>communication</a:t>
            </a:r>
          </a:p>
          <a:p>
            <a:pPr lvl="1"/>
            <a:r>
              <a:rPr lang="en-US" dirty="0"/>
              <a:t>Cyber-security</a:t>
            </a:r>
          </a:p>
          <a:p>
            <a:r>
              <a:rPr lang="en-US" dirty="0" smtClean="0"/>
              <a:t>SMART meters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essential part </a:t>
            </a:r>
            <a:endParaRPr lang="en-US" dirty="0" smtClean="0"/>
          </a:p>
          <a:p>
            <a:pPr lvl="1"/>
            <a:r>
              <a:rPr lang="en-US" dirty="0" smtClean="0"/>
              <a:t>increased </a:t>
            </a:r>
            <a:r>
              <a:rPr lang="en-US" dirty="0"/>
              <a:t>data granularity </a:t>
            </a:r>
            <a:r>
              <a:rPr lang="en-US" dirty="0" smtClean="0"/>
              <a:t>with time-based metering used </a:t>
            </a:r>
            <a:r>
              <a:rPr lang="en-US" dirty="0"/>
              <a:t>either by the DSO or by the market parties. </a:t>
            </a:r>
            <a:endParaRPr lang="en-US" dirty="0" smtClean="0"/>
          </a:p>
          <a:p>
            <a:r>
              <a:rPr lang="en-US" dirty="0" smtClean="0"/>
              <a:t>Control </a:t>
            </a:r>
            <a:r>
              <a:rPr lang="en-US" dirty="0"/>
              <a:t>and monitoring of the </a:t>
            </a:r>
            <a:r>
              <a:rPr lang="en-US" dirty="0" smtClean="0"/>
              <a:t>grid enabling:</a:t>
            </a:r>
            <a:endParaRPr lang="en-US" dirty="0"/>
          </a:p>
          <a:p>
            <a:pPr lvl="1"/>
            <a:r>
              <a:rPr lang="en-US" dirty="0" smtClean="0"/>
              <a:t>Flexibility </a:t>
            </a:r>
            <a:r>
              <a:rPr lang="en-US" dirty="0"/>
              <a:t>in network </a:t>
            </a:r>
            <a:r>
              <a:rPr lang="en-US" dirty="0" smtClean="0"/>
              <a:t>topology (photo-voltaic </a:t>
            </a:r>
            <a:r>
              <a:rPr lang="en-US" dirty="0"/>
              <a:t>(PV) installation, </a:t>
            </a:r>
            <a:r>
              <a:rPr lang="en-US" dirty="0" smtClean="0"/>
              <a:t>EVs, </a:t>
            </a:r>
            <a:r>
              <a:rPr lang="en-US" dirty="0"/>
              <a:t>Flexible </a:t>
            </a:r>
            <a:r>
              <a:rPr lang="en-US" dirty="0" smtClean="0"/>
              <a:t>storage facilities, etc.)</a:t>
            </a:r>
          </a:p>
          <a:p>
            <a:pPr lvl="1"/>
            <a:r>
              <a:rPr lang="en-US" dirty="0" smtClean="0"/>
              <a:t>Load </a:t>
            </a:r>
            <a:r>
              <a:rPr lang="en-US" dirty="0"/>
              <a:t>adjustment / Load </a:t>
            </a:r>
            <a:r>
              <a:rPr lang="en-US" dirty="0" smtClean="0"/>
              <a:t>balancing </a:t>
            </a:r>
          </a:p>
          <a:p>
            <a:pPr lvl="1"/>
            <a:r>
              <a:rPr lang="en-US" dirty="0" smtClean="0"/>
              <a:t>Peak curtailment</a:t>
            </a:r>
          </a:p>
          <a:p>
            <a:pPr lvl="1"/>
            <a:r>
              <a:rPr lang="en-US" dirty="0" smtClean="0"/>
              <a:t>Improved reliability</a:t>
            </a:r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CA" altLang="cs-CZ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02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Cars and public budgets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107504" y="692696"/>
            <a:ext cx="8565952" cy="5473700"/>
          </a:xfrm>
        </p:spPr>
        <p:txBody>
          <a:bodyPr/>
          <a:lstStyle/>
          <a:p>
            <a:r>
              <a:rPr lang="en-US" dirty="0" smtClean="0"/>
              <a:t>Electric vehicles are often exempt from taxes and other regulations (e.g., parking…)  </a:t>
            </a:r>
          </a:p>
          <a:p>
            <a:r>
              <a:rPr lang="en-US" dirty="0" smtClean="0"/>
              <a:t>Creates </a:t>
            </a:r>
            <a:r>
              <a:rPr lang="en-US" b="1" u="sng" dirty="0" smtClean="0"/>
              <a:t>distorted incentives </a:t>
            </a:r>
            <a:r>
              <a:rPr lang="en-US" dirty="0" smtClean="0"/>
              <a:t>with potential problem in the future (e.g., excessive PV </a:t>
            </a:r>
            <a:r>
              <a:rPr lang="en-US" dirty="0" err="1" smtClean="0"/>
              <a:t>compesation</a:t>
            </a:r>
            <a:r>
              <a:rPr lang="en-US" dirty="0" smtClean="0"/>
              <a:t> case in CZ)</a:t>
            </a:r>
          </a:p>
          <a:p>
            <a:pPr lvl="1"/>
            <a:r>
              <a:rPr lang="en-US" dirty="0" smtClean="0"/>
              <a:t>Excise tax proceeds in CZ ~ 80mld. CZK (plus 16ml. VAT)</a:t>
            </a:r>
          </a:p>
          <a:p>
            <a:pPr lvl="1"/>
            <a:r>
              <a:rPr lang="en-US" dirty="0" smtClean="0"/>
              <a:t>Total about ~100mld CZK</a:t>
            </a:r>
          </a:p>
          <a:p>
            <a:pPr lvl="1"/>
            <a:r>
              <a:rPr lang="en-US" dirty="0" smtClean="0"/>
              <a:t>The more EV the higher pressure to on tax proceeds</a:t>
            </a:r>
          </a:p>
          <a:p>
            <a:pPr lvl="1"/>
            <a:r>
              <a:rPr lang="en-US" dirty="0" smtClean="0"/>
              <a:t>Tax on EV will be levied =&gt; structural change inevitable </a:t>
            </a:r>
          </a:p>
          <a:p>
            <a:pPr lvl="1"/>
            <a:endParaRPr lang="en-US" dirty="0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CA" altLang="cs-CZ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07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DSO Tariffs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107504" y="692696"/>
            <a:ext cx="8565952" cy="5473700"/>
          </a:xfrm>
        </p:spPr>
        <p:txBody>
          <a:bodyPr/>
          <a:lstStyle/>
          <a:p>
            <a:r>
              <a:rPr lang="en-US" dirty="0" smtClean="0"/>
              <a:t>Network </a:t>
            </a:r>
            <a:r>
              <a:rPr lang="en-US" dirty="0"/>
              <a:t>tariff structures </a:t>
            </a:r>
            <a:r>
              <a:rPr lang="en-US" dirty="0" smtClean="0"/>
              <a:t>should really </a:t>
            </a:r>
            <a:r>
              <a:rPr lang="en-US" dirty="0"/>
              <a:t>reflect the cost incurred by the </a:t>
            </a:r>
            <a:r>
              <a:rPr lang="en-US" dirty="0" smtClean="0"/>
              <a:t>behavior </a:t>
            </a:r>
            <a:r>
              <a:rPr lang="en-US" dirty="0"/>
              <a:t>of </a:t>
            </a:r>
            <a:r>
              <a:rPr lang="en-US" dirty="0" smtClean="0"/>
              <a:t>the connected </a:t>
            </a:r>
            <a:r>
              <a:rPr lang="en-US" dirty="0"/>
              <a:t>customer.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one who is inducing extra costs should pay more </a:t>
            </a:r>
            <a:endParaRPr lang="en-US" dirty="0" smtClean="0"/>
          </a:p>
          <a:p>
            <a:pPr lvl="2"/>
            <a:r>
              <a:rPr lang="en-US" dirty="0" smtClean="0"/>
              <a:t>and </a:t>
            </a:r>
            <a:r>
              <a:rPr lang="en-US" dirty="0"/>
              <a:t>more than </a:t>
            </a:r>
            <a:r>
              <a:rPr lang="en-US" dirty="0" smtClean="0"/>
              <a:t>the one </a:t>
            </a:r>
            <a:r>
              <a:rPr lang="en-US" dirty="0"/>
              <a:t>who does not induce </a:t>
            </a:r>
            <a:r>
              <a:rPr lang="en-US" dirty="0" smtClean="0"/>
              <a:t>these</a:t>
            </a:r>
          </a:p>
          <a:p>
            <a:r>
              <a:rPr lang="en-US" dirty="0" smtClean="0"/>
              <a:t>Proper incentives </a:t>
            </a:r>
          </a:p>
          <a:p>
            <a:pPr lvl="1"/>
            <a:r>
              <a:rPr lang="en-US" dirty="0" smtClean="0"/>
              <a:t>increases </a:t>
            </a:r>
            <a:r>
              <a:rPr lang="en-US" dirty="0"/>
              <a:t>the </a:t>
            </a:r>
            <a:r>
              <a:rPr lang="en-US" dirty="0" smtClean="0"/>
              <a:t>value of flexibility</a:t>
            </a:r>
          </a:p>
          <a:p>
            <a:pPr lvl="1"/>
            <a:r>
              <a:rPr lang="en-US" dirty="0" smtClean="0"/>
              <a:t>stimulate </a:t>
            </a:r>
            <a:r>
              <a:rPr lang="en-US" dirty="0"/>
              <a:t>the development of devices and services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well-designed tariff </a:t>
            </a:r>
            <a:r>
              <a:rPr lang="en-US" dirty="0" smtClean="0"/>
              <a:t>is the </a:t>
            </a:r>
            <a:r>
              <a:rPr lang="en-US" dirty="0"/>
              <a:t>accelerator of the development of flexibility</a:t>
            </a:r>
            <a:r>
              <a:rPr lang="en-US" dirty="0" smtClean="0"/>
              <a:t>.</a:t>
            </a:r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CA" altLang="cs-CZ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95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Incentives and DSO Tariffs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107504" y="692696"/>
            <a:ext cx="8565952" cy="590465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Multiple elements:</a:t>
            </a:r>
            <a:endParaRPr lang="en-US" dirty="0"/>
          </a:p>
          <a:p>
            <a:r>
              <a:rPr lang="en-US" dirty="0" smtClean="0"/>
              <a:t>Tariff </a:t>
            </a:r>
            <a:r>
              <a:rPr lang="en-US" dirty="0"/>
              <a:t>basis</a:t>
            </a:r>
          </a:p>
          <a:p>
            <a:pPr lvl="1"/>
            <a:r>
              <a:rPr lang="en-US" dirty="0" smtClean="0"/>
              <a:t>Capacity</a:t>
            </a:r>
            <a:r>
              <a:rPr lang="en-US" dirty="0"/>
              <a:t>: </a:t>
            </a:r>
            <a:r>
              <a:rPr lang="en-US" dirty="0" smtClean="0"/>
              <a:t>reflects </a:t>
            </a:r>
            <a:r>
              <a:rPr lang="en-US" dirty="0"/>
              <a:t>better the cost for the </a:t>
            </a:r>
            <a:r>
              <a:rPr lang="en-US" dirty="0" smtClean="0"/>
              <a:t>network</a:t>
            </a:r>
          </a:p>
          <a:p>
            <a:pPr lvl="1"/>
            <a:r>
              <a:rPr lang="en-US" dirty="0" smtClean="0"/>
              <a:t>Consumption: </a:t>
            </a:r>
            <a:r>
              <a:rPr lang="en-US" dirty="0"/>
              <a:t>stimulation to energy saving measures.</a:t>
            </a:r>
          </a:p>
          <a:p>
            <a:r>
              <a:rPr lang="en-US" dirty="0" smtClean="0"/>
              <a:t>Timing</a:t>
            </a:r>
            <a:endParaRPr lang="en-US" dirty="0"/>
          </a:p>
          <a:p>
            <a:pPr lvl="1"/>
            <a:r>
              <a:rPr lang="en-US" dirty="0" smtClean="0"/>
              <a:t>Fixed </a:t>
            </a:r>
            <a:r>
              <a:rPr lang="en-US" dirty="0"/>
              <a:t>timing (e.g. discount </a:t>
            </a:r>
            <a:r>
              <a:rPr lang="en-US" dirty="0" smtClean="0"/>
              <a:t>at off-peak hours)</a:t>
            </a:r>
            <a:endParaRPr lang="en-US" dirty="0"/>
          </a:p>
          <a:p>
            <a:pPr lvl="1"/>
            <a:r>
              <a:rPr lang="en-US" dirty="0" smtClean="0"/>
              <a:t>Dynamic (real-time depending </a:t>
            </a:r>
            <a:r>
              <a:rPr lang="en-US" dirty="0"/>
              <a:t>on the current state of the </a:t>
            </a:r>
            <a:r>
              <a:rPr lang="en-US" dirty="0" smtClean="0"/>
              <a:t>local/global network)</a:t>
            </a:r>
            <a:endParaRPr lang="en-US" dirty="0"/>
          </a:p>
          <a:p>
            <a:r>
              <a:rPr lang="en-US" dirty="0" smtClean="0"/>
              <a:t>Direction</a:t>
            </a:r>
            <a:endParaRPr lang="en-US" dirty="0"/>
          </a:p>
          <a:p>
            <a:pPr lvl="1"/>
            <a:r>
              <a:rPr lang="en-US" dirty="0" smtClean="0"/>
              <a:t>Consumption</a:t>
            </a:r>
            <a:endParaRPr lang="en-US" dirty="0"/>
          </a:p>
          <a:p>
            <a:pPr lvl="1"/>
            <a:r>
              <a:rPr lang="en-US" dirty="0" smtClean="0"/>
              <a:t>Production</a:t>
            </a:r>
            <a:endParaRPr lang="en-US" dirty="0"/>
          </a:p>
          <a:p>
            <a:r>
              <a:rPr lang="en-US" dirty="0" smtClean="0"/>
              <a:t>Location</a:t>
            </a:r>
            <a:endParaRPr lang="en-US" dirty="0"/>
          </a:p>
          <a:p>
            <a:pPr lvl="1"/>
            <a:r>
              <a:rPr lang="en-US" dirty="0" smtClean="0"/>
              <a:t>tariff </a:t>
            </a:r>
            <a:r>
              <a:rPr lang="en-US" dirty="0"/>
              <a:t>structure per DSO </a:t>
            </a:r>
            <a:r>
              <a:rPr lang="en-US" dirty="0" smtClean="0"/>
              <a:t>area</a:t>
            </a:r>
          </a:p>
          <a:p>
            <a:pPr lvl="1"/>
            <a:r>
              <a:rPr lang="en-US" dirty="0" smtClean="0"/>
              <a:t>locational tariff</a:t>
            </a:r>
          </a:p>
          <a:p>
            <a:endParaRPr lang="en-US" dirty="0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CA" altLang="cs-CZ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58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Combined DSO Tariffs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107504" y="692696"/>
            <a:ext cx="8565952" cy="5473700"/>
          </a:xfrm>
        </p:spPr>
        <p:txBody>
          <a:bodyPr/>
          <a:lstStyle/>
          <a:p>
            <a:r>
              <a:rPr lang="en-US" dirty="0" smtClean="0"/>
              <a:t>Combined tariff structure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simpler a tariff structure is, the easier it is </a:t>
            </a:r>
            <a:r>
              <a:rPr lang="en-US" dirty="0" smtClean="0"/>
              <a:t>to understand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more effective </a:t>
            </a:r>
            <a:r>
              <a:rPr lang="en-US" dirty="0" smtClean="0"/>
              <a:t>usually is</a:t>
            </a:r>
          </a:p>
          <a:p>
            <a:r>
              <a:rPr lang="en-US" dirty="0" smtClean="0"/>
              <a:t>Network tariff </a:t>
            </a:r>
            <a:r>
              <a:rPr lang="en-US" dirty="0"/>
              <a:t>based on </a:t>
            </a:r>
            <a:r>
              <a:rPr lang="en-US" dirty="0" smtClean="0"/>
              <a:t>consumption </a:t>
            </a:r>
            <a:r>
              <a:rPr lang="en-US" dirty="0"/>
              <a:t>no longer correctly reflects the </a:t>
            </a:r>
            <a:r>
              <a:rPr lang="en-US" dirty="0" smtClean="0"/>
              <a:t>network costs</a:t>
            </a:r>
          </a:p>
          <a:p>
            <a:pPr lvl="1"/>
            <a:r>
              <a:rPr lang="en-US" dirty="0" smtClean="0"/>
              <a:t>The real </a:t>
            </a:r>
            <a:r>
              <a:rPr lang="en-US" dirty="0"/>
              <a:t>costs </a:t>
            </a:r>
            <a:r>
              <a:rPr lang="en-US" dirty="0" smtClean="0"/>
              <a:t>depends on </a:t>
            </a:r>
            <a:r>
              <a:rPr lang="en-US" dirty="0"/>
              <a:t>required peak capacity.</a:t>
            </a:r>
          </a:p>
          <a:p>
            <a:r>
              <a:rPr lang="en-US" dirty="0" smtClean="0"/>
              <a:t>Example 1 (good)</a:t>
            </a:r>
          </a:p>
          <a:p>
            <a:pPr lvl="1"/>
            <a:r>
              <a:rPr lang="en-US" u="sng" dirty="0" smtClean="0"/>
              <a:t>symmetrical </a:t>
            </a:r>
            <a:r>
              <a:rPr lang="en-US" u="sng" dirty="0"/>
              <a:t>capacity bandwidth </a:t>
            </a:r>
            <a:endParaRPr lang="en-US" u="sng" dirty="0" smtClean="0"/>
          </a:p>
          <a:p>
            <a:pPr lvl="1"/>
            <a:r>
              <a:rPr lang="en-US" dirty="0" smtClean="0"/>
              <a:t>exceeds of the </a:t>
            </a:r>
            <a:r>
              <a:rPr lang="en-US" dirty="0"/>
              <a:t>bandwidth </a:t>
            </a:r>
            <a:r>
              <a:rPr lang="en-US" dirty="0" smtClean="0"/>
              <a:t>automatically charged with </a:t>
            </a:r>
            <a:r>
              <a:rPr lang="en-US" dirty="0"/>
              <a:t>an extra fee. </a:t>
            </a:r>
            <a:r>
              <a:rPr lang="en-US" dirty="0" smtClean="0"/>
              <a:t>Incentive </a:t>
            </a:r>
            <a:r>
              <a:rPr lang="en-US" dirty="0"/>
              <a:t>to stay as much as possible within the </a:t>
            </a:r>
            <a:r>
              <a:rPr lang="en-US" dirty="0" smtClean="0"/>
              <a:t>bandwidth</a:t>
            </a:r>
          </a:p>
          <a:p>
            <a:pPr lvl="2"/>
            <a:r>
              <a:rPr lang="en-US" dirty="0" smtClean="0"/>
              <a:t>e.g</a:t>
            </a:r>
            <a:r>
              <a:rPr lang="en-US" dirty="0"/>
              <a:t>. to charge an EV smoothly during night </a:t>
            </a:r>
            <a:r>
              <a:rPr lang="en-US" dirty="0" smtClean="0"/>
              <a:t>hours</a:t>
            </a:r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CA" altLang="cs-CZ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45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Net metering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107504" y="692696"/>
            <a:ext cx="8565952" cy="5473700"/>
          </a:xfrm>
        </p:spPr>
        <p:txBody>
          <a:bodyPr/>
          <a:lstStyle/>
          <a:p>
            <a:r>
              <a:rPr lang="en-US" dirty="0"/>
              <a:t>A well-designed tariff structure </a:t>
            </a:r>
            <a:r>
              <a:rPr lang="en-US" dirty="0" smtClean="0"/>
              <a:t>stimulates </a:t>
            </a:r>
            <a:r>
              <a:rPr lang="en-US" dirty="0"/>
              <a:t>the development of flexibility instead of blocking it. </a:t>
            </a:r>
            <a:endParaRPr lang="en-US" dirty="0" smtClean="0"/>
          </a:p>
          <a:p>
            <a:r>
              <a:rPr lang="en-US" u="sng" dirty="0" smtClean="0"/>
              <a:t>Example </a:t>
            </a:r>
            <a:r>
              <a:rPr lang="en-US" u="sng" dirty="0"/>
              <a:t>2</a:t>
            </a:r>
            <a:r>
              <a:rPr lang="en-US" u="sng" dirty="0" smtClean="0"/>
              <a:t> (bad</a:t>
            </a:r>
            <a:r>
              <a:rPr lang="en-US" dirty="0" smtClean="0"/>
              <a:t>)</a:t>
            </a:r>
          </a:p>
          <a:p>
            <a:pPr lvl="2"/>
            <a:r>
              <a:rPr lang="en-US" b="1" u="sng" dirty="0" smtClean="0"/>
              <a:t>net metering </a:t>
            </a:r>
            <a:r>
              <a:rPr lang="en-US" dirty="0" smtClean="0"/>
              <a:t> </a:t>
            </a:r>
          </a:p>
          <a:p>
            <a:pPr lvl="3"/>
            <a:r>
              <a:rPr lang="en-US" dirty="0" smtClean="0"/>
              <a:t>Right use </a:t>
            </a:r>
            <a:r>
              <a:rPr lang="en-US" dirty="0"/>
              <a:t>that electricity </a:t>
            </a:r>
            <a:r>
              <a:rPr lang="en-US" dirty="0" smtClean="0"/>
              <a:t>at any time</a:t>
            </a:r>
          </a:p>
          <a:p>
            <a:pPr lvl="3"/>
            <a:r>
              <a:rPr lang="en-US" dirty="0" smtClean="0"/>
              <a:t>No control when  electricity is generated</a:t>
            </a:r>
          </a:p>
          <a:p>
            <a:pPr lvl="3"/>
            <a:r>
              <a:rPr lang="en-US" dirty="0" smtClean="0"/>
              <a:t>applied daily/monthly/quarterly/annually</a:t>
            </a:r>
          </a:p>
          <a:p>
            <a:pPr lvl="1"/>
            <a:r>
              <a:rPr lang="en-US" dirty="0" smtClean="0"/>
              <a:t>The longer </a:t>
            </a:r>
            <a:r>
              <a:rPr lang="en-US" dirty="0"/>
              <a:t>the period the lesser it </a:t>
            </a:r>
            <a:r>
              <a:rPr lang="en-US" dirty="0" smtClean="0"/>
              <a:t>stimulates own management </a:t>
            </a:r>
          </a:p>
          <a:p>
            <a:r>
              <a:rPr lang="en-US" dirty="0" smtClean="0"/>
              <a:t>Net metering puts </a:t>
            </a:r>
            <a:r>
              <a:rPr lang="en-US" dirty="0"/>
              <a:t>the burden of </a:t>
            </a:r>
            <a:r>
              <a:rPr lang="en-US" dirty="0" smtClean="0"/>
              <a:t>stabilizing </a:t>
            </a:r>
            <a:r>
              <a:rPr lang="en-US" dirty="0"/>
              <a:t>the production and consumption at </a:t>
            </a:r>
            <a:r>
              <a:rPr lang="en-US" dirty="0" smtClean="0"/>
              <a:t>DSO and other market parties</a:t>
            </a:r>
          </a:p>
          <a:p>
            <a:r>
              <a:rPr lang="en-US" dirty="0"/>
              <a:t>D</a:t>
            </a:r>
            <a:r>
              <a:rPr lang="en-US" dirty="0" smtClean="0"/>
              <a:t>oes </a:t>
            </a:r>
            <a:r>
              <a:rPr lang="en-US" dirty="0"/>
              <a:t>not stimulate the further development of flexibility.</a:t>
            </a:r>
            <a:endParaRPr lang="en-US" dirty="0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CA" altLang="cs-CZ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92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4E02CA9-4541-4793-BE9A-ADE877DE7BEE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CA" altLang="cs-CZ" sz="1200" smtClean="0">
              <a:latin typeface="Arial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cs-CZ" dirty="0" smtClean="0">
                <a:effectLst/>
              </a:rPr>
              <a:t>Thank you for your attention </a:t>
            </a:r>
            <a:endParaRPr lang="cs-CZ" altLang="cs-CZ" dirty="0" smtClean="0">
              <a:effectLst/>
            </a:endParaRP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1412875"/>
            <a:ext cx="4103688" cy="4968875"/>
          </a:xfrm>
        </p:spPr>
        <p:txBody>
          <a:bodyPr/>
          <a:lstStyle/>
          <a:p>
            <a:pPr algn="r">
              <a:buFontTx/>
              <a:buNone/>
            </a:pPr>
            <a:r>
              <a:rPr lang="cs-CZ" altLang="cs-CZ" dirty="0" smtClean="0">
                <a:hlinkClick r:id="rId3"/>
              </a:rPr>
              <a:t>www.c</a:t>
            </a:r>
            <a:r>
              <a:rPr lang="en-US" altLang="cs-CZ" dirty="0" err="1" smtClean="0">
                <a:hlinkClick r:id="rId3"/>
              </a:rPr>
              <a:t>iirc.cvut</a:t>
            </a:r>
            <a:r>
              <a:rPr lang="cs-CZ" altLang="cs-CZ" dirty="0" smtClean="0">
                <a:hlinkClick r:id="rId3"/>
              </a:rPr>
              <a:t>.</a:t>
            </a:r>
            <a:r>
              <a:rPr lang="cs-CZ" altLang="cs-CZ" dirty="0" err="1" smtClean="0">
                <a:hlinkClick r:id="rId3"/>
              </a:rPr>
              <a:t>cz</a:t>
            </a:r>
            <a:endParaRPr lang="en-US" altLang="cs-CZ" dirty="0" smtClean="0"/>
          </a:p>
          <a:p>
            <a:pPr algn="r">
              <a:buFontTx/>
              <a:buNone/>
            </a:pPr>
            <a:r>
              <a:rPr lang="cs-CZ" altLang="cs-CZ" dirty="0" smtClean="0">
                <a:hlinkClick r:id="rId3"/>
              </a:rPr>
              <a:t>www.</a:t>
            </a:r>
            <a:r>
              <a:rPr lang="en-US" altLang="cs-CZ" dirty="0" err="1" smtClean="0">
                <a:hlinkClick r:id="rId3"/>
              </a:rPr>
              <a:t>fel.cvut</a:t>
            </a:r>
            <a:r>
              <a:rPr lang="cs-CZ" altLang="cs-CZ" dirty="0" smtClean="0">
                <a:hlinkClick r:id="rId3"/>
              </a:rPr>
              <a:t>.</a:t>
            </a:r>
            <a:r>
              <a:rPr lang="cs-CZ" altLang="cs-CZ" dirty="0" err="1" smtClean="0">
                <a:hlinkClick r:id="rId3"/>
              </a:rPr>
              <a:t>cz</a:t>
            </a:r>
            <a:endParaRPr lang="cs-CZ" altLang="cs-CZ" dirty="0" smtClean="0"/>
          </a:p>
          <a:p>
            <a:pPr algn="r">
              <a:buFontTx/>
              <a:buNone/>
            </a:pPr>
            <a:endParaRPr lang="cs-CZ" altLang="cs-CZ" dirty="0" smtClean="0"/>
          </a:p>
          <a:p>
            <a:pPr algn="r">
              <a:buFontTx/>
              <a:buNone/>
            </a:pPr>
            <a:r>
              <a:rPr lang="en-US" altLang="cs-CZ" dirty="0" err="1" smtClean="0"/>
              <a:t>Lubomír</a:t>
            </a:r>
            <a:r>
              <a:rPr lang="en-US" altLang="cs-CZ" dirty="0" smtClean="0"/>
              <a:t> </a:t>
            </a:r>
            <a:r>
              <a:rPr lang="en-US" altLang="cs-CZ" dirty="0" err="1" smtClean="0"/>
              <a:t>Lízal</a:t>
            </a:r>
            <a:r>
              <a:rPr lang="en-US" altLang="cs-CZ" dirty="0" smtClean="0"/>
              <a:t>, PhD.</a:t>
            </a:r>
            <a:endParaRPr lang="cs-CZ" altLang="cs-CZ" dirty="0" smtClean="0"/>
          </a:p>
          <a:p>
            <a:pPr algn="r">
              <a:buFontTx/>
              <a:buNone/>
            </a:pPr>
            <a:r>
              <a:rPr lang="en-US" altLang="cs-CZ" dirty="0" smtClean="0">
                <a:solidFill>
                  <a:schemeClr val="accent2"/>
                </a:solidFill>
              </a:rPr>
              <a:t>lubomir.lizal@cvut.cz</a:t>
            </a:r>
            <a:endParaRPr lang="cs-CZ" altLang="cs-CZ" dirty="0" smtClean="0">
              <a:solidFill>
                <a:schemeClr val="accent2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WEC Energy Outlook</a:t>
            </a:r>
            <a:endParaRPr lang="cs-CZ" dirty="0"/>
          </a:p>
        </p:txBody>
      </p:sp>
      <p:sp>
        <p:nvSpPr>
          <p:cNvPr id="1434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0C35B45-CA32-479D-9868-D1E6DA11B948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CA" altLang="cs-CZ" sz="1200" smtClean="0">
              <a:latin typeface="Arial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535987" cy="555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041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="" xmlns:a16="http://schemas.microsoft.com/office/drawing/2014/main" id="{92A44334-71A0-4BE1-AEAC-07F82AE3E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86" y="2373583"/>
            <a:ext cx="4474092" cy="3209756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="" xmlns:a16="http://schemas.microsoft.com/office/drawing/2014/main" id="{E856746D-1D45-422E-986F-45B22CCED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6379" y="2371012"/>
            <a:ext cx="4400550" cy="3209756"/>
          </a:xfrm>
          <a:prstGeom prst="rect">
            <a:avLst/>
          </a:prstGeom>
        </p:spPr>
      </p:pic>
      <p:sp>
        <p:nvSpPr>
          <p:cNvPr id="14" name="Nadpis 1"/>
          <p:cNvSpPr txBox="1">
            <a:spLocks/>
          </p:cNvSpPr>
          <p:nvPr/>
        </p:nvSpPr>
        <p:spPr>
          <a:xfrm>
            <a:off x="1979613" y="76200"/>
            <a:ext cx="5903912" cy="5048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kern="0" dirty="0" smtClean="0"/>
              <a:t>WEC Electric Energy World Outlook</a:t>
            </a:r>
            <a:endParaRPr lang="cs-CZ" kern="0" dirty="0"/>
          </a:p>
        </p:txBody>
      </p:sp>
      <p:sp>
        <p:nvSpPr>
          <p:cNvPr id="15" name="Obdélník 11">
            <a:extLst>
              <a:ext uri="{FF2B5EF4-FFF2-40B4-BE49-F238E27FC236}">
                <a16:creationId xmlns="" xmlns:a16="http://schemas.microsoft.com/office/drawing/2014/main" id="{2BFD4725-A021-49A3-9944-EEECB4BD7844}"/>
              </a:ext>
            </a:extLst>
          </p:cNvPr>
          <p:cNvSpPr/>
          <p:nvPr/>
        </p:nvSpPr>
        <p:spPr>
          <a:xfrm>
            <a:off x="697158" y="5245414"/>
            <a:ext cx="7776864" cy="296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Three scenarios called Modern Jazz,  Unfinished Symphony, and Hard Rock</a:t>
            </a:r>
            <a:endParaRPr lang="cs-CZ" sz="1000" b="1" dirty="0">
              <a:solidFill>
                <a:schemeClr val="tx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1">
            <a:extLst>
              <a:ext uri="{FF2B5EF4-FFF2-40B4-BE49-F238E27FC236}">
                <a16:creationId xmlns="" xmlns:a16="http://schemas.microsoft.com/office/drawing/2014/main" id="{2BFD4725-A021-49A3-9944-EEECB4BD7844}"/>
              </a:ext>
            </a:extLst>
          </p:cNvPr>
          <p:cNvSpPr/>
          <p:nvPr/>
        </p:nvSpPr>
        <p:spPr>
          <a:xfrm>
            <a:off x="5364088" y="2317081"/>
            <a:ext cx="2952799" cy="40991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Electricity Production (</a:t>
            </a:r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TWh</a:t>
            </a:r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) - Total</a:t>
            </a:r>
            <a:endParaRPr lang="cs-CZ" sz="1000" b="1" dirty="0">
              <a:solidFill>
                <a:schemeClr val="tx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délník 11">
            <a:extLst>
              <a:ext uri="{FF2B5EF4-FFF2-40B4-BE49-F238E27FC236}">
                <a16:creationId xmlns="" xmlns:a16="http://schemas.microsoft.com/office/drawing/2014/main" id="{2BFD4725-A021-49A3-9944-EEECB4BD7844}"/>
              </a:ext>
            </a:extLst>
          </p:cNvPr>
          <p:cNvSpPr/>
          <p:nvPr/>
        </p:nvSpPr>
        <p:spPr>
          <a:xfrm>
            <a:off x="1462189" y="2317081"/>
            <a:ext cx="1792286" cy="40991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TPES (</a:t>
            </a:r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MToe</a:t>
            </a:r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)  - Total                                                                                            </a:t>
            </a:r>
            <a:endParaRPr lang="cs-CZ" sz="1000" b="1" dirty="0">
              <a:solidFill>
                <a:schemeClr val="tx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0" name="Zástupný symbol pro obsah 2"/>
          <p:cNvSpPr txBox="1">
            <a:spLocks/>
          </p:cNvSpPr>
          <p:nvPr/>
        </p:nvSpPr>
        <p:spPr>
          <a:xfrm>
            <a:off x="685800" y="908050"/>
            <a:ext cx="7989888" cy="54737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 dirty="0" smtClean="0"/>
              <a:t>Different patterns of Electricity</a:t>
            </a:r>
          </a:p>
          <a:p>
            <a:pPr lvl="1"/>
            <a:r>
              <a:rPr lang="en-US" altLang="en-US" kern="0" dirty="0" smtClean="0"/>
              <a:t>Continuously rising production (and needs)</a:t>
            </a:r>
            <a:endParaRPr lang="cs-CZ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29422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976313"/>
            <a:ext cx="8620125" cy="490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Testing the predictions</a:t>
            </a:r>
            <a:endParaRPr lang="cs-CZ" dirty="0"/>
          </a:p>
        </p:txBody>
      </p:sp>
      <p:sp>
        <p:nvSpPr>
          <p:cNvPr id="1434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0C35B45-CA32-479D-9868-D1E6DA11B948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CA" altLang="cs-CZ" sz="1200" smtClean="0">
              <a:latin typeface="Arial" charset="0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107950" y="765175"/>
            <a:ext cx="8807450" cy="5032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rgbClr val="000099"/>
                </a:solidFill>
                <a:latin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FF0000"/>
                </a:solidFill>
                <a:latin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lvl="2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altLang="cs-CZ" kern="0" dirty="0">
                <a:solidFill>
                  <a:srgbClr val="000000"/>
                </a:solidFill>
              </a:rPr>
              <a:t>Electric power consumption (kWh per capita)</a:t>
            </a:r>
            <a:endParaRPr lang="en-US" altLang="cs-CZ" kern="0" dirty="0" smtClean="0">
              <a:solidFill>
                <a:srgbClr val="000000"/>
              </a:solidFill>
            </a:endParaRP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3563938" y="5999163"/>
            <a:ext cx="2447925" cy="4619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cs-CZ" sz="1200" kern="0" dirty="0">
                <a:solidFill>
                  <a:srgbClr val="000000"/>
                </a:solidFill>
                <a:latin typeface="Arial" charset="0"/>
              </a:rPr>
              <a:t>Time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cs-CZ" sz="1200" kern="0" dirty="0">
                <a:solidFill>
                  <a:srgbClr val="000000"/>
                </a:solidFill>
                <a:latin typeface="Arial" charset="0"/>
              </a:rPr>
              <a:t>Source: WB, data.worldbank.org</a:t>
            </a:r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 rot="16200000">
            <a:off x="-1588294" y="3612357"/>
            <a:ext cx="4098925" cy="2746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cs-CZ" sz="1200" kern="0" dirty="0">
                <a:solidFill>
                  <a:srgbClr val="000000"/>
                </a:solidFill>
                <a:latin typeface="Arial" charset="0"/>
              </a:rPr>
              <a:t>Electric Energy kWh/capita</a:t>
            </a:r>
          </a:p>
        </p:txBody>
      </p:sp>
    </p:spTree>
    <p:extLst>
      <p:ext uri="{BB962C8B-B14F-4D97-AF65-F5344CB8AC3E}">
        <p14:creationId xmlns:p14="http://schemas.microsoft.com/office/powerpoint/2010/main" val="401753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Quick-check results</a:t>
            </a:r>
            <a:endParaRPr lang="cs-CZ" dirty="0"/>
          </a:p>
        </p:txBody>
      </p:sp>
      <p:sp>
        <p:nvSpPr>
          <p:cNvPr id="1536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After 10 years</a:t>
            </a:r>
          </a:p>
          <a:p>
            <a:pPr marL="914400" lvl="1" indent="-514350"/>
            <a:r>
              <a:rPr lang="en-US" altLang="en-US" dirty="0" smtClean="0"/>
              <a:t>Despite the long economic downturn</a:t>
            </a:r>
          </a:p>
          <a:p>
            <a:pPr marL="914400" lvl="1" indent="-514350"/>
            <a:r>
              <a:rPr lang="en-US" altLang="en-US" dirty="0" smtClean="0"/>
              <a:t>Despite massive political pressures (standards, limits, fees etc.) in favor of energy savings</a:t>
            </a:r>
          </a:p>
          <a:p>
            <a:pPr marL="914400" lvl="1" indent="-514350"/>
            <a:r>
              <a:rPr lang="en-US" altLang="en-US" dirty="0" smtClean="0"/>
              <a:t>Despite the subsidies on energy savings</a:t>
            </a:r>
          </a:p>
          <a:p>
            <a:pPr marL="914400" lvl="1" indent="-514350"/>
            <a:r>
              <a:rPr lang="en-US" altLang="en-US" u="sng" dirty="0" smtClean="0">
                <a:solidFill>
                  <a:srgbClr val="FF0000"/>
                </a:solidFill>
              </a:rPr>
              <a:t>The absolute electric energy consumption has not decreased but rather stagnated</a:t>
            </a:r>
          </a:p>
          <a:p>
            <a:pPr marL="1314450" lvl="2" indent="-514350"/>
            <a:r>
              <a:rPr lang="en-US" altLang="en-US" dirty="0" smtClean="0"/>
              <a:t>Limited relative convergence of CZ is a question for future </a:t>
            </a:r>
          </a:p>
          <a:p>
            <a:pPr marL="1771650" lvl="3" indent="-514350"/>
            <a:r>
              <a:rPr lang="en-US" altLang="en-US" dirty="0" smtClean="0"/>
              <a:t>Stagnation vs. increase of consumption</a:t>
            </a:r>
          </a:p>
          <a:p>
            <a:pPr marL="1771650" lvl="3" indent="-514350"/>
            <a:r>
              <a:rPr lang="en-US" altLang="en-US" dirty="0" smtClean="0"/>
              <a:t>Decrease unlikely</a:t>
            </a:r>
          </a:p>
          <a:p>
            <a:pPr marL="1771650" lvl="3" indent="-514350"/>
            <a:endParaRPr lang="en-US" altLang="en-US" dirty="0" smtClean="0"/>
          </a:p>
          <a:p>
            <a:pPr marL="914400" lvl="1" indent="-514350"/>
            <a:endParaRPr lang="cs-CZ" altLang="en-US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29790E2-59C0-4507-9D95-3CA130792069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CA" altLang="cs-CZ" sz="12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Quick-check of conditions</a:t>
            </a:r>
            <a:endParaRPr lang="cs-CZ" dirty="0"/>
          </a:p>
        </p:txBody>
      </p:sp>
      <p:sp>
        <p:nvSpPr>
          <p:cNvPr id="1638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00"/>
              </a:spcBef>
            </a:pPr>
            <a:r>
              <a:rPr lang="en-US" altLang="en-US" dirty="0" smtClean="0"/>
              <a:t>After 10 years</a:t>
            </a:r>
          </a:p>
          <a:p>
            <a:pPr marL="914400" lvl="1" indent="-514350">
              <a:spcBef>
                <a:spcPts val="200"/>
              </a:spcBef>
            </a:pPr>
            <a:r>
              <a:rPr lang="en-US" altLang="en-US" dirty="0" err="1" smtClean="0"/>
              <a:t>Energiewende</a:t>
            </a:r>
            <a:endParaRPr lang="en-US" altLang="en-US" dirty="0" smtClean="0"/>
          </a:p>
          <a:p>
            <a:pPr marL="1314450" lvl="2" indent="-514350">
              <a:spcBef>
                <a:spcPts val="200"/>
              </a:spcBef>
            </a:pPr>
            <a:r>
              <a:rPr lang="en-US" altLang="en-US" dirty="0" smtClean="0"/>
              <a:t>Closure of nuclear power plants in Germany</a:t>
            </a:r>
          </a:p>
          <a:p>
            <a:pPr marL="1314450" lvl="2" indent="-514350">
              <a:spcBef>
                <a:spcPts val="200"/>
              </a:spcBef>
            </a:pPr>
            <a:r>
              <a:rPr lang="en-US" altLang="en-US" dirty="0" smtClean="0"/>
              <a:t>Faster phase-out/closures of coal plants</a:t>
            </a:r>
          </a:p>
          <a:p>
            <a:pPr marL="914400" lvl="1" indent="-514350">
              <a:spcBef>
                <a:spcPts val="200"/>
              </a:spcBef>
            </a:pPr>
            <a:r>
              <a:rPr lang="en-US" altLang="en-US" dirty="0" smtClean="0"/>
              <a:t>Yet no new economically viable technologies of storage</a:t>
            </a:r>
          </a:p>
          <a:p>
            <a:pPr marL="914400" lvl="1" indent="-514350">
              <a:spcBef>
                <a:spcPts val="200"/>
              </a:spcBef>
            </a:pPr>
            <a:r>
              <a:rPr lang="en-US" altLang="en-US" dirty="0" smtClean="0"/>
              <a:t>Cheaper technologies for unstable generations</a:t>
            </a:r>
          </a:p>
          <a:p>
            <a:pPr marL="1314450" lvl="2" indent="-514350">
              <a:spcBef>
                <a:spcPts val="200"/>
              </a:spcBef>
            </a:pPr>
            <a:r>
              <a:rPr lang="en-US" altLang="en-US" dirty="0" smtClean="0"/>
              <a:t>Photovoltaic, wind</a:t>
            </a:r>
          </a:p>
          <a:p>
            <a:pPr marL="914400" lvl="1" indent="-514350">
              <a:spcBef>
                <a:spcPts val="200"/>
              </a:spcBef>
            </a:pPr>
            <a:r>
              <a:rPr lang="en-US" altLang="en-US" dirty="0" smtClean="0"/>
              <a:t>Almost all new investments are based on</a:t>
            </a:r>
          </a:p>
          <a:p>
            <a:pPr marL="1314450" lvl="2" indent="-514350">
              <a:spcBef>
                <a:spcPts val="200"/>
              </a:spcBef>
            </a:pPr>
            <a:r>
              <a:rPr lang="en-US" altLang="en-US" b="1" u="sng" dirty="0" smtClean="0">
                <a:solidFill>
                  <a:srgbClr val="FF0000"/>
                </a:solidFill>
              </a:rPr>
              <a:t>Subvention schemes</a:t>
            </a:r>
            <a:r>
              <a:rPr lang="en-US" altLang="en-US" u="sng" dirty="0" smtClean="0">
                <a:solidFill>
                  <a:srgbClr val="FF0000"/>
                </a:solidFill>
              </a:rPr>
              <a:t> </a:t>
            </a:r>
          </a:p>
          <a:p>
            <a:pPr marL="914400" lvl="1" indent="-514350">
              <a:spcBef>
                <a:spcPts val="200"/>
              </a:spcBef>
            </a:pPr>
            <a:r>
              <a:rPr lang="en-US" altLang="en-US" dirty="0" smtClean="0"/>
              <a:t>Crowding out any private investment </a:t>
            </a:r>
          </a:p>
          <a:p>
            <a:pPr marL="1771650" lvl="3" indent="-514350">
              <a:spcBef>
                <a:spcPts val="200"/>
              </a:spcBef>
            </a:pPr>
            <a:r>
              <a:rPr lang="en-US" altLang="en-US" dirty="0" smtClean="0"/>
              <a:t>Economic reasons</a:t>
            </a:r>
          </a:p>
          <a:p>
            <a:pPr marL="1771650" lvl="3" indent="-514350">
              <a:spcBef>
                <a:spcPts val="200"/>
              </a:spcBef>
            </a:pPr>
            <a:r>
              <a:rPr lang="en-US" altLang="en-US" b="1" u="sng" dirty="0" smtClean="0"/>
              <a:t>Political uncertainty</a:t>
            </a:r>
            <a:r>
              <a:rPr lang="en-US" altLang="en-US" dirty="0" smtClean="0"/>
              <a:t> (e.g., BAT, tariffs, other legal changes )</a:t>
            </a:r>
          </a:p>
          <a:p>
            <a:pPr marL="914400" lvl="1" indent="-514350">
              <a:spcBef>
                <a:spcPts val="200"/>
              </a:spcBef>
            </a:pPr>
            <a:r>
              <a:rPr lang="en-US" altLang="en-US" b="1" u="sng" dirty="0" smtClean="0">
                <a:solidFill>
                  <a:srgbClr val="FF0000"/>
                </a:solidFill>
              </a:rPr>
              <a:t>Only distorted market/price signals</a:t>
            </a:r>
          </a:p>
          <a:p>
            <a:pPr marL="1771650" lvl="3" indent="-514350">
              <a:spcBef>
                <a:spcPts val="200"/>
              </a:spcBef>
            </a:pPr>
            <a:endParaRPr lang="en-US" altLang="en-US" dirty="0" smtClean="0"/>
          </a:p>
          <a:p>
            <a:pPr marL="914400" lvl="1" indent="-514350"/>
            <a:endParaRPr lang="cs-CZ" altLang="en-US" dirty="0" smtClean="0"/>
          </a:p>
        </p:txBody>
      </p:sp>
      <p:sp>
        <p:nvSpPr>
          <p:cNvPr id="16388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5766E9A-8D44-44A0-83E9-0A9D188E6697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CA" altLang="cs-CZ" sz="12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Starting Points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urrent </a:t>
            </a:r>
            <a:r>
              <a:rPr lang="en-US" dirty="0"/>
              <a:t>grid tariff structures </a:t>
            </a:r>
            <a:r>
              <a:rPr lang="en-US" dirty="0" smtClean="0"/>
              <a:t>either </a:t>
            </a:r>
            <a:r>
              <a:rPr lang="en-US" dirty="0"/>
              <a:t>based on </a:t>
            </a:r>
            <a:endParaRPr lang="en-US" dirty="0" smtClean="0"/>
          </a:p>
          <a:p>
            <a:pPr lvl="1"/>
            <a:r>
              <a:rPr lang="en-US" dirty="0" smtClean="0"/>
              <a:t>volume </a:t>
            </a:r>
            <a:r>
              <a:rPr lang="en-US" dirty="0"/>
              <a:t>consumed </a:t>
            </a:r>
            <a:endParaRPr lang="en-US" dirty="0" smtClean="0"/>
          </a:p>
          <a:p>
            <a:pPr lvl="1"/>
            <a:r>
              <a:rPr lang="en-US" dirty="0" smtClean="0"/>
              <a:t>or on </a:t>
            </a:r>
            <a:r>
              <a:rPr lang="en-US" dirty="0"/>
              <a:t>the </a:t>
            </a:r>
            <a:r>
              <a:rPr lang="en-US" dirty="0" smtClean="0"/>
              <a:t>capacity (exceptionally)</a:t>
            </a:r>
            <a:endParaRPr lang="en-US" dirty="0"/>
          </a:p>
          <a:p>
            <a:r>
              <a:rPr lang="en-US" dirty="0" smtClean="0"/>
              <a:t>Future </a:t>
            </a:r>
            <a:r>
              <a:rPr lang="en-US" dirty="0"/>
              <a:t>needs </a:t>
            </a:r>
            <a:r>
              <a:rPr lang="en-US" dirty="0" smtClean="0"/>
              <a:t>of final </a:t>
            </a:r>
            <a:r>
              <a:rPr lang="en-US" dirty="0"/>
              <a:t>customers, </a:t>
            </a:r>
            <a:r>
              <a:rPr lang="en-US" dirty="0" smtClean="0"/>
              <a:t>(decentralized) </a:t>
            </a:r>
            <a:r>
              <a:rPr lang="en-US" dirty="0"/>
              <a:t>generators, </a:t>
            </a:r>
            <a:r>
              <a:rPr lang="en-US" dirty="0" smtClean="0"/>
              <a:t>distribution </a:t>
            </a:r>
            <a:r>
              <a:rPr lang="en-US" dirty="0"/>
              <a:t>system operators (DSOs</a:t>
            </a:r>
            <a:r>
              <a:rPr lang="en-US" dirty="0" smtClean="0"/>
              <a:t>) have to be reflected.</a:t>
            </a:r>
          </a:p>
          <a:p>
            <a:r>
              <a:rPr lang="en-US" dirty="0" smtClean="0"/>
              <a:t>European</a:t>
            </a:r>
            <a:r>
              <a:rPr lang="en-US" dirty="0"/>
              <a:t> </a:t>
            </a:r>
            <a:r>
              <a:rPr lang="en-US" dirty="0" smtClean="0"/>
              <a:t>policy </a:t>
            </a:r>
            <a:r>
              <a:rPr lang="en-US" dirty="0"/>
              <a:t>on energy efficiency </a:t>
            </a:r>
            <a:r>
              <a:rPr lang="en-US" dirty="0" smtClean="0"/>
              <a:t>(Energy </a:t>
            </a:r>
            <a:r>
              <a:rPr lang="en-US" dirty="0"/>
              <a:t>Efficiency Directive</a:t>
            </a:r>
            <a:r>
              <a:rPr lang="en-US" dirty="0" smtClean="0"/>
              <a:t>) should (ideally) lead </a:t>
            </a:r>
            <a:r>
              <a:rPr lang="en-US" dirty="0"/>
              <a:t>to </a:t>
            </a:r>
            <a:endParaRPr lang="en-US" dirty="0" smtClean="0"/>
          </a:p>
          <a:p>
            <a:pPr lvl="1"/>
            <a:r>
              <a:rPr lang="en-US" dirty="0" smtClean="0"/>
              <a:t>lower consumption </a:t>
            </a:r>
          </a:p>
          <a:p>
            <a:pPr lvl="1"/>
            <a:r>
              <a:rPr lang="en-US" dirty="0" smtClean="0"/>
              <a:t>lower </a:t>
            </a:r>
            <a:r>
              <a:rPr lang="en-US" dirty="0"/>
              <a:t>volumes of electricity </a:t>
            </a:r>
            <a:r>
              <a:rPr lang="en-US" dirty="0" smtClean="0"/>
              <a:t>(gas etc.) transported </a:t>
            </a:r>
            <a:r>
              <a:rPr lang="en-US" dirty="0"/>
              <a:t>on the </a:t>
            </a:r>
            <a:r>
              <a:rPr lang="en-US" dirty="0" smtClean="0"/>
              <a:t>grid </a:t>
            </a:r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CA" altLang="cs-CZ" sz="12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Consequence of Low Volumes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However that implies </a:t>
            </a:r>
            <a:r>
              <a:rPr lang="en-US" b="1" u="sng" dirty="0" smtClean="0"/>
              <a:t>no </a:t>
            </a:r>
            <a:r>
              <a:rPr lang="en-US" b="1" u="sng" dirty="0"/>
              <a:t>direct cost‐reducing effect for network </a:t>
            </a:r>
            <a:r>
              <a:rPr lang="en-US" b="1" u="sng" dirty="0" smtClean="0"/>
              <a:t>operators: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Costs </a:t>
            </a:r>
            <a:endParaRPr lang="cs-CZ" dirty="0" smtClean="0"/>
          </a:p>
          <a:p>
            <a:pPr lvl="1"/>
            <a:r>
              <a:rPr lang="en-US" dirty="0" smtClean="0"/>
              <a:t>are </a:t>
            </a:r>
            <a:r>
              <a:rPr lang="en-US" dirty="0"/>
              <a:t>predominantly </a:t>
            </a:r>
            <a:r>
              <a:rPr lang="en-US" dirty="0" smtClean="0"/>
              <a:t>INDEPENDENT</a:t>
            </a:r>
            <a:r>
              <a:rPr lang="cs-CZ" dirty="0" smtClean="0"/>
              <a:t> </a:t>
            </a:r>
            <a:r>
              <a:rPr lang="en-US" dirty="0" smtClean="0"/>
              <a:t>on volume</a:t>
            </a:r>
            <a:endParaRPr lang="cs-CZ" dirty="0"/>
          </a:p>
          <a:p>
            <a:pPr lvl="1"/>
            <a:r>
              <a:rPr lang="en-US" dirty="0" smtClean="0"/>
              <a:t>determined </a:t>
            </a:r>
            <a:r>
              <a:rPr lang="en-US" dirty="0"/>
              <a:t>by </a:t>
            </a:r>
            <a:r>
              <a:rPr lang="en-US" dirty="0" smtClean="0"/>
              <a:t>(past and future) investments </a:t>
            </a:r>
            <a:r>
              <a:rPr lang="en-US" dirty="0"/>
              <a:t>in network capacity </a:t>
            </a:r>
            <a:r>
              <a:rPr lang="en-US" dirty="0" smtClean="0"/>
              <a:t>(i.e., fixed costs) </a:t>
            </a:r>
          </a:p>
          <a:p>
            <a:pPr lvl="1"/>
            <a:r>
              <a:rPr lang="en-US" dirty="0" smtClean="0"/>
              <a:t>based </a:t>
            </a:r>
            <a:r>
              <a:rPr lang="en-US" dirty="0"/>
              <a:t>on current </a:t>
            </a:r>
            <a:r>
              <a:rPr lang="en-US" dirty="0" smtClean="0"/>
              <a:t>and expected </a:t>
            </a:r>
            <a:r>
              <a:rPr lang="en-US" dirty="0"/>
              <a:t>connection </a:t>
            </a:r>
            <a:r>
              <a:rPr lang="en-US" dirty="0" smtClean="0"/>
              <a:t>capacity</a:t>
            </a:r>
          </a:p>
          <a:p>
            <a:pPr lvl="1"/>
            <a:endParaRPr lang="en-US" dirty="0"/>
          </a:p>
          <a:p>
            <a:r>
              <a:rPr lang="en-US" dirty="0" smtClean="0"/>
              <a:t>However, structure of grid tariffs determines behavior of players (assuming they cover networks costs) and can help or worsen the transformation process</a:t>
            </a:r>
            <a:endParaRPr lang="en-US" dirty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F3300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3300"/>
              </a:buClr>
              <a:buChar char="•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3300"/>
              </a:buClr>
              <a:buChar char="•"/>
              <a:defRPr sz="24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D397D4C-2860-45C6-853E-B1D96271C4F1}" type="slidenum">
              <a:rPr lang="en-CA" altLang="cs-CZ" sz="1200" smtClean="0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CA" altLang="cs-CZ" sz="12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77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3F7C"/>
      </a:dk1>
      <a:lt1>
        <a:srgbClr val="FFFFFF"/>
      </a:lt1>
      <a:dk2>
        <a:srgbClr val="003F7C"/>
      </a:dk2>
      <a:lt2>
        <a:srgbClr val="6F6F6F"/>
      </a:lt2>
      <a:accent1>
        <a:srgbClr val="00CC99"/>
      </a:accent1>
      <a:accent2>
        <a:srgbClr val="5F9BC8"/>
      </a:accent2>
      <a:accent3>
        <a:srgbClr val="FFFFFF"/>
      </a:accent3>
      <a:accent4>
        <a:srgbClr val="003469"/>
      </a:accent4>
      <a:accent5>
        <a:srgbClr val="AAE2CA"/>
      </a:accent5>
      <a:accent6>
        <a:srgbClr val="558CB5"/>
      </a:accent6>
      <a:hlink>
        <a:srgbClr val="CCCCFF"/>
      </a:hlink>
      <a:folHlink>
        <a:srgbClr val="B2B2B2"/>
      </a:folHlink>
    </a:clrScheme>
    <a:fontScheme name="Blank Presentation">
      <a:majorFont>
        <a:latin typeface="Verdana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">
        <a:dk1>
          <a:srgbClr val="003F7C"/>
        </a:dk1>
        <a:lt1>
          <a:srgbClr val="FFFFFF"/>
        </a:lt1>
        <a:dk2>
          <a:srgbClr val="003F7C"/>
        </a:dk2>
        <a:lt2>
          <a:srgbClr val="6F6F6F"/>
        </a:lt2>
        <a:accent1>
          <a:srgbClr val="00CC99"/>
        </a:accent1>
        <a:accent2>
          <a:srgbClr val="5F9BC8"/>
        </a:accent2>
        <a:accent3>
          <a:srgbClr val="FFFFFF"/>
        </a:accent3>
        <a:accent4>
          <a:srgbClr val="003469"/>
        </a:accent4>
        <a:accent5>
          <a:srgbClr val="AAE2CA"/>
        </a:accent5>
        <a:accent6>
          <a:srgbClr val="558CB5"/>
        </a:accent6>
        <a:hlink>
          <a:srgbClr val="5F9BC8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ank Presentation 1">
    <a:dk1>
      <a:srgbClr val="003F7C"/>
    </a:dk1>
    <a:lt1>
      <a:srgbClr val="FFFFFF"/>
    </a:lt1>
    <a:dk2>
      <a:srgbClr val="003F7C"/>
    </a:dk2>
    <a:lt2>
      <a:srgbClr val="6F6F6F"/>
    </a:lt2>
    <a:accent1>
      <a:srgbClr val="00CC99"/>
    </a:accent1>
    <a:accent2>
      <a:srgbClr val="5F9BC8"/>
    </a:accent2>
    <a:accent3>
      <a:srgbClr val="FFFFFF"/>
    </a:accent3>
    <a:accent4>
      <a:srgbClr val="003469"/>
    </a:accent4>
    <a:accent5>
      <a:srgbClr val="AAE2CA"/>
    </a:accent5>
    <a:accent6>
      <a:srgbClr val="558CB5"/>
    </a:accent6>
    <a:hlink>
      <a:srgbClr val="5F9BC8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Blank Presentation 1">
    <a:dk1>
      <a:srgbClr val="003F7C"/>
    </a:dk1>
    <a:lt1>
      <a:srgbClr val="FFFFFF"/>
    </a:lt1>
    <a:dk2>
      <a:srgbClr val="003F7C"/>
    </a:dk2>
    <a:lt2>
      <a:srgbClr val="6F6F6F"/>
    </a:lt2>
    <a:accent1>
      <a:srgbClr val="00CC99"/>
    </a:accent1>
    <a:accent2>
      <a:srgbClr val="5F9BC8"/>
    </a:accent2>
    <a:accent3>
      <a:srgbClr val="FFFFFF"/>
    </a:accent3>
    <a:accent4>
      <a:srgbClr val="003469"/>
    </a:accent4>
    <a:accent5>
      <a:srgbClr val="AAE2CA"/>
    </a:accent5>
    <a:accent6>
      <a:srgbClr val="558CB5"/>
    </a:accent6>
    <a:hlink>
      <a:srgbClr val="5F9BC8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5434</TotalTime>
  <Words>1533</Words>
  <Application>Microsoft Office PowerPoint</Application>
  <PresentationFormat>Předvádění na obrazovce (4:3)</PresentationFormat>
  <Paragraphs>281</Paragraphs>
  <Slides>26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2" baseType="lpstr">
      <vt:lpstr>Arial</vt:lpstr>
      <vt:lpstr>Arial Narrow</vt:lpstr>
      <vt:lpstr>Tahoma</vt:lpstr>
      <vt:lpstr>Times New Roman</vt:lpstr>
      <vt:lpstr>Verdana</vt:lpstr>
      <vt:lpstr>Blank Presentation</vt:lpstr>
      <vt:lpstr>  Konference k transformaci energetiky  Energetika 4.0 a tarifní reforma </vt:lpstr>
      <vt:lpstr>Real economic convergence of the Czech Republic</vt:lpstr>
      <vt:lpstr>WEC Energy Outlook</vt:lpstr>
      <vt:lpstr>Prezentace aplikace PowerPoint</vt:lpstr>
      <vt:lpstr>Testing the predictions</vt:lpstr>
      <vt:lpstr>Quick-check results</vt:lpstr>
      <vt:lpstr>Quick-check of conditions</vt:lpstr>
      <vt:lpstr>Starting Points</vt:lpstr>
      <vt:lpstr>Consequence of Low Volumes</vt:lpstr>
      <vt:lpstr>Higher distribution costs</vt:lpstr>
      <vt:lpstr>Policy objectives</vt:lpstr>
      <vt:lpstr>Economic Principles of Grid Tariffs</vt:lpstr>
      <vt:lpstr>Conflicting Priorities</vt:lpstr>
      <vt:lpstr>No Easy Way Out</vt:lpstr>
      <vt:lpstr>Tariffs and Complexity</vt:lpstr>
      <vt:lpstr>Hybrid Tariffs</vt:lpstr>
      <vt:lpstr>Hybrid Tariffs: Progressive  Capacity Element</vt:lpstr>
      <vt:lpstr>Dynamic pricing</vt:lpstr>
      <vt:lpstr>SMART Grids</vt:lpstr>
      <vt:lpstr>SMART Grids</vt:lpstr>
      <vt:lpstr>Cars and public budgets</vt:lpstr>
      <vt:lpstr>DSO Tariffs</vt:lpstr>
      <vt:lpstr>Incentives and DSO Tariffs</vt:lpstr>
      <vt:lpstr>Combined DSO Tariffs</vt:lpstr>
      <vt:lpstr>Net metering</vt:lpstr>
      <vt:lpstr>Thank you for your attention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Český název přednášky/akce</dc:title>
  <dc:creator>U00139</dc:creator>
  <cp:lastModifiedBy>Hynek Beran</cp:lastModifiedBy>
  <cp:revision>190</cp:revision>
  <cp:lastPrinted>2017-12-04T12:41:28Z</cp:lastPrinted>
  <dcterms:created xsi:type="dcterms:W3CDTF">2001-12-07T12:09:39Z</dcterms:created>
  <dcterms:modified xsi:type="dcterms:W3CDTF">2018-03-15T16:21:04Z</dcterms:modified>
</cp:coreProperties>
</file>