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96" r:id="rId3"/>
    <p:sldId id="298" r:id="rId4"/>
    <p:sldId id="283" r:id="rId5"/>
    <p:sldId id="258" r:id="rId6"/>
    <p:sldId id="282" r:id="rId7"/>
    <p:sldId id="299" r:id="rId8"/>
    <p:sldId id="293" r:id="rId9"/>
    <p:sldId id="300" r:id="rId10"/>
    <p:sldId id="303" r:id="rId11"/>
    <p:sldId id="302" r:id="rId12"/>
    <p:sldId id="304" r:id="rId13"/>
    <p:sldId id="305" r:id="rId14"/>
    <p:sldId id="306" r:id="rId15"/>
    <p:sldId id="280" r:id="rId16"/>
    <p:sldId id="294" r:id="rId17"/>
    <p:sldId id="297" r:id="rId18"/>
    <p:sldId id="301" r:id="rId19"/>
    <p:sldId id="292" r:id="rId20"/>
    <p:sldId id="295" r:id="rId21"/>
    <p:sldId id="307" r:id="rId22"/>
    <p:sldId id="308" r:id="rId23"/>
    <p:sldId id="30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0A0"/>
    <a:srgbClr val="FF8F8F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88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48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6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70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833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17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9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60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97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30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02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6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63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0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23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99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00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8194-B824-46C2-8FAB-FBCA5E769083}" type="datetimeFigureOut">
              <a:rPr lang="cs-CZ" smtClean="0"/>
              <a:pPr/>
              <a:t>16. 12. 2014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4C72A-A2AF-48D7-B75A-D8EB89E314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446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etickyklub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Energetická soustava ČR v roce 2040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700" b="1" dirty="0" smtClean="0"/>
              <a:t>trendy, potřeby, vize</a:t>
            </a:r>
            <a:r>
              <a:rPr lang="cs-CZ" sz="2700" dirty="0"/>
              <a:t/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Hynek Beran</a:t>
            </a:r>
          </a:p>
          <a:p>
            <a:r>
              <a:rPr lang="cs-CZ" sz="1800" dirty="0" smtClean="0">
                <a:hlinkClick r:id="rId2"/>
              </a:rPr>
              <a:t>www.energetickyklub.cz</a:t>
            </a:r>
            <a:r>
              <a:rPr lang="cs-CZ" sz="1800" dirty="0" smtClean="0"/>
              <a:t>, www.cygni.name</a:t>
            </a:r>
          </a:p>
          <a:p>
            <a:r>
              <a:rPr lang="cs-CZ" sz="1200" dirty="0" smtClean="0"/>
              <a:t>Některé výsledky a závěry této prezentace vznikly za pomoci projektu TA ČR </a:t>
            </a:r>
          </a:p>
          <a:p>
            <a:pPr>
              <a:spcBef>
                <a:spcPts val="0"/>
              </a:spcBef>
            </a:pPr>
            <a:r>
              <a:rPr lang="cs-CZ" sz="1200" dirty="0" smtClean="0"/>
              <a:t>„Bezpečná implementace obnovitelných zdrojů energie“ (BIOZE)  č. </a:t>
            </a:r>
            <a:r>
              <a:rPr lang="cs-CZ" sz="1200" dirty="0" smtClean="0">
                <a:solidFill>
                  <a:srgbClr val="FFFF00"/>
                </a:solidFill>
              </a:rPr>
              <a:t>TA01020865 </a:t>
            </a:r>
            <a:endParaRPr lang="cs-CZ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8F8F"/>
                </a:solidFill>
              </a:rPr>
              <a:t>Regulace v soustavě</a:t>
            </a:r>
            <a:endParaRPr lang="cs-CZ" dirty="0">
              <a:solidFill>
                <a:srgbClr val="FF8F8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Potřebujeme 200 až 300 MW rychlé točivé rezervy</a:t>
            </a:r>
          </a:p>
          <a:p>
            <a:pPr lvl="1"/>
            <a:r>
              <a:rPr lang="cs-CZ" dirty="0" smtClean="0"/>
              <a:t>Evropský problém – roztočená masa generátorů se nahradí polovodiči – kde je setrvačnost a jak to funguje?</a:t>
            </a:r>
          </a:p>
          <a:p>
            <a:r>
              <a:rPr lang="cs-CZ" dirty="0" smtClean="0"/>
              <a:t>A zhruba totéž (200 až 300 MW) dosažitelné do 15 minut</a:t>
            </a:r>
          </a:p>
          <a:p>
            <a:r>
              <a:rPr lang="cs-CZ" dirty="0" smtClean="0"/>
              <a:t>V roce 2040 nebudou uhelné elektrárny</a:t>
            </a:r>
          </a:p>
          <a:p>
            <a:r>
              <a:rPr lang="cs-CZ" dirty="0" smtClean="0"/>
              <a:t>Jaderné elektrárny umí omezeně</a:t>
            </a:r>
          </a:p>
          <a:p>
            <a:r>
              <a:rPr lang="cs-CZ" dirty="0" smtClean="0"/>
              <a:t>Problém kde to vzít a netvořit vynucený export nebo jiná nevýhodná řešení?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60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8F8F"/>
                </a:solidFill>
              </a:rPr>
              <a:t>Navýšení solární energie</a:t>
            </a:r>
            <a:endParaRPr lang="cs-CZ" sz="3600" dirty="0">
              <a:solidFill>
                <a:srgbClr val="FF8F8F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762" y="2371957"/>
            <a:ext cx="5790476" cy="3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3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8F8F"/>
                </a:solidFill>
              </a:rPr>
              <a:t>Budoucí přebytky </a:t>
            </a:r>
            <a:r>
              <a:rPr lang="cs-CZ" sz="3200" dirty="0" smtClean="0">
                <a:solidFill>
                  <a:srgbClr val="FF8F8F"/>
                </a:solidFill>
              </a:rPr>
              <a:t>diagramu</a:t>
            </a:r>
            <a:br>
              <a:rPr lang="cs-CZ" sz="3200" dirty="0" smtClean="0">
                <a:solidFill>
                  <a:srgbClr val="FF8F8F"/>
                </a:solidFill>
              </a:rPr>
            </a:br>
            <a:r>
              <a:rPr lang="cs-CZ" sz="1200" dirty="0" smtClean="0">
                <a:solidFill>
                  <a:srgbClr val="FF8F8F"/>
                </a:solidFill>
              </a:rPr>
              <a:t>a) nevyrobit v noci z jádra a ve dne z FV, namísto toho vyrobit z fosilního</a:t>
            </a:r>
            <a:br>
              <a:rPr lang="cs-CZ" sz="1200" dirty="0" smtClean="0">
                <a:solidFill>
                  <a:srgbClr val="FF8F8F"/>
                </a:solidFill>
              </a:rPr>
            </a:br>
            <a:r>
              <a:rPr lang="cs-CZ" sz="1200" dirty="0" smtClean="0">
                <a:solidFill>
                  <a:srgbClr val="FF8F8F"/>
                </a:solidFill>
              </a:rPr>
              <a:t>b) Uskladnit (PVE,  baterky, jiný typ energie</a:t>
            </a:r>
            <a:br>
              <a:rPr lang="cs-CZ" sz="1200" dirty="0" smtClean="0">
                <a:solidFill>
                  <a:srgbClr val="FF8F8F"/>
                </a:solidFill>
              </a:rPr>
            </a:br>
            <a:r>
              <a:rPr lang="cs-CZ" sz="1200" dirty="0" smtClean="0">
                <a:solidFill>
                  <a:srgbClr val="FF8F8F"/>
                </a:solidFill>
              </a:rPr>
              <a:t>c) Přizpůsobit spotřebu výrobě (inteligentní budovy)</a:t>
            </a:r>
            <a:endParaRPr lang="cs-CZ" sz="1200" dirty="0">
              <a:solidFill>
                <a:srgbClr val="FF8F8F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190" y="2686243"/>
            <a:ext cx="4447619" cy="3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8F8F"/>
                </a:solidFill>
              </a:rPr>
              <a:t>Soudobost maxima FV a klimatizace</a:t>
            </a:r>
            <a:br>
              <a:rPr lang="cs-CZ" sz="2400" dirty="0" smtClean="0">
                <a:solidFill>
                  <a:srgbClr val="FF8F8F"/>
                </a:solidFill>
              </a:rPr>
            </a:br>
            <a:r>
              <a:rPr lang="cs-CZ" sz="2400" dirty="0" smtClean="0">
                <a:solidFill>
                  <a:srgbClr val="FF8F8F"/>
                </a:solidFill>
              </a:rPr>
              <a:t>aneb není to tak „</a:t>
            </a:r>
            <a:r>
              <a:rPr lang="cs-CZ" sz="2400" dirty="0" err="1" smtClean="0">
                <a:solidFill>
                  <a:srgbClr val="FF8F8F"/>
                </a:solidFill>
              </a:rPr>
              <a:t>einfach</a:t>
            </a:r>
            <a:r>
              <a:rPr lang="cs-CZ" sz="2400" dirty="0" smtClean="0">
                <a:solidFill>
                  <a:srgbClr val="FF8F8F"/>
                </a:solidFill>
              </a:rPr>
              <a:t>“</a:t>
            </a:r>
            <a:endParaRPr lang="cs-CZ" sz="2400" dirty="0">
              <a:solidFill>
                <a:srgbClr val="FF8F8F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390" y="2436720"/>
            <a:ext cx="5761219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3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8F8F"/>
                </a:solidFill>
              </a:rPr>
              <a:t>Jak na to</a:t>
            </a:r>
            <a:endParaRPr lang="cs-CZ" dirty="0">
              <a:solidFill>
                <a:srgbClr val="FF8F8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Známe nebo odhadujeme budoucí výrobu společnosti</a:t>
            </a:r>
          </a:p>
          <a:p>
            <a:r>
              <a:rPr lang="cs-CZ" dirty="0" smtClean="0"/>
              <a:t>Známe nebo odhadujeme proporci „</a:t>
            </a:r>
            <a:r>
              <a:rPr lang="cs-CZ" dirty="0" err="1" smtClean="0"/>
              <a:t>dino</a:t>
            </a:r>
            <a:r>
              <a:rPr lang="cs-CZ" dirty="0" smtClean="0"/>
              <a:t>“ – „plac“ (například 70 : 30 dle ASEK).</a:t>
            </a:r>
          </a:p>
          <a:p>
            <a:r>
              <a:rPr lang="cs-CZ" dirty="0" smtClean="0"/>
              <a:t>Provoz </a:t>
            </a:r>
            <a:r>
              <a:rPr lang="cs-CZ" dirty="0"/>
              <a:t>v</a:t>
            </a:r>
            <a:r>
              <a:rPr lang="cs-CZ" dirty="0" smtClean="0"/>
              <a:t>elkých zařízení a velkých soustav je dán technologicky, zde je množství úprav omezené, možné sdílení vlastností (i mezinárodní). Nové velké soustavy ani velká zařízení nemáme ani se příliš nestaví.</a:t>
            </a:r>
          </a:p>
          <a:p>
            <a:r>
              <a:rPr lang="cs-CZ" dirty="0" smtClean="0"/>
              <a:t>Malá zařízení zažívají rozvoj, málo se dbá na korporátní strategii </a:t>
            </a:r>
            <a:r>
              <a:rPr lang="cs-CZ" dirty="0" err="1" smtClean="0"/>
              <a:t>placentálů</a:t>
            </a:r>
            <a:r>
              <a:rPr lang="cs-CZ" dirty="0" smtClean="0"/>
              <a:t> vůči dinosaurům.</a:t>
            </a:r>
          </a:p>
          <a:p>
            <a:r>
              <a:rPr lang="cs-CZ" dirty="0" smtClean="0"/>
              <a:t>Problém je složitější, než implementace tržního prostředí do fungující soustavy, protože vlastně pořádně nevíme, jak ta budoucí soustava bude dohromady fungovat.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Tržní prostředí ani nová legislativa technická pravidla nevytvoří.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8F8F"/>
                </a:solidFill>
              </a:rPr>
              <a:t>Lokální rozvoj</a:t>
            </a:r>
            <a:endParaRPr lang="cs-CZ" dirty="0">
              <a:solidFill>
                <a:srgbClr val="FF8F8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 domácnost je energetickým zařízením</a:t>
            </a:r>
          </a:p>
          <a:p>
            <a:r>
              <a:rPr lang="cs-CZ" dirty="0" smtClean="0"/>
              <a:t>Vhodné uplatnit „korporátní strategii“ na úrovni výrobních a logistických areálů, </a:t>
            </a:r>
            <a:r>
              <a:rPr lang="cs-CZ" dirty="0" smtClean="0"/>
              <a:t>sídlišť </a:t>
            </a:r>
            <a:r>
              <a:rPr lang="cs-CZ" dirty="0" smtClean="0"/>
              <a:t>a obchodních center. Například systém se sluneční elektrárnou na střeše, kogenerační mikroturbínou vyrábějící teplo i elektřinu a akumulací energie (teplá užitková voda, bazén) je velmi stabilní a schopný samostatného fungování i při </a:t>
            </a:r>
            <a:r>
              <a:rPr lang="cs-CZ" dirty="0" err="1" smtClean="0"/>
              <a:t>blackoutu</a:t>
            </a:r>
            <a:endParaRPr lang="cs-CZ" dirty="0" smtClean="0"/>
          </a:p>
          <a:p>
            <a:r>
              <a:rPr lang="cs-CZ" dirty="0" smtClean="0"/>
              <a:t>Z vybraných aglomerací se takto mohou stávat přirozená centra přežití, chce to ale podpořit jako kritérium rozvoje, nikoli vedlejší efekt</a:t>
            </a:r>
            <a:r>
              <a:rPr lang="cs-CZ" dirty="0" smtClean="0"/>
              <a:t>.</a:t>
            </a:r>
            <a:endParaRPr lang="cs-CZ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8F8F"/>
                </a:solidFill>
              </a:rPr>
              <a:t>Vize </a:t>
            </a:r>
            <a:r>
              <a:rPr lang="cs-CZ" dirty="0" err="1" smtClean="0">
                <a:solidFill>
                  <a:srgbClr val="FF8F8F"/>
                </a:solidFill>
              </a:rPr>
              <a:t>smart</a:t>
            </a:r>
            <a:r>
              <a:rPr lang="cs-CZ" dirty="0" smtClean="0">
                <a:solidFill>
                  <a:srgbClr val="FF8F8F"/>
                </a:solidFill>
              </a:rPr>
              <a:t> city</a:t>
            </a:r>
            <a:endParaRPr lang="cs-CZ" dirty="0">
              <a:solidFill>
                <a:srgbClr val="FF8F8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„Noční proud“ (</a:t>
            </a:r>
            <a:r>
              <a:rPr lang="cs-CZ" dirty="0" err="1" smtClean="0"/>
              <a:t>akumulačky</a:t>
            </a:r>
            <a:r>
              <a:rPr lang="cs-CZ" dirty="0" smtClean="0"/>
              <a:t>) – je lacinější proto, že v noci se nemusejí vypínat elektrárny. Najíždění a sjíždění zátěže něco stojí, proto můžeme dát energii o to levněji.</a:t>
            </a:r>
          </a:p>
          <a:p>
            <a:r>
              <a:rPr lang="cs-CZ" dirty="0" smtClean="0"/>
              <a:t>„Denní proud“ z </a:t>
            </a:r>
            <a:r>
              <a:rPr lang="cs-CZ" dirty="0" err="1" smtClean="0"/>
              <a:t>fotovoltaiky</a:t>
            </a:r>
            <a:r>
              <a:rPr lang="cs-CZ" dirty="0" smtClean="0"/>
              <a:t> má nulové variabilní nálady (nepálí se uhlí, ale svítí slunce)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Vize: 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</a:rPr>
              <a:t>na střeše domu mám elektrárnu, ta je propojena s jinými částmi města (distribuční síť)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</a:rPr>
              <a:t>Elektromobilem jedu do práce, tam si ho z vlastní energie dobiji, platím pouze manipulační poplatek za „dopravu“ energie z domu do nabíjecí stanice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</a:rPr>
              <a:t>Podobně mohu klimatizovat (právník, holič apod.)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6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7275" y="836712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92D050"/>
                </a:solidFill>
              </a:rPr>
              <a:t>Rizika</a:t>
            </a:r>
            <a:br>
              <a:rPr lang="cs-CZ" dirty="0" smtClean="0">
                <a:solidFill>
                  <a:srgbClr val="92D050"/>
                </a:solidFill>
              </a:rPr>
            </a:br>
            <a:r>
              <a:rPr lang="cs-CZ" sz="2200" dirty="0" smtClean="0">
                <a:solidFill>
                  <a:srgbClr val="92D050"/>
                </a:solidFill>
              </a:rPr>
              <a:t>aneb Císařovy nové šaty -- Bude oním dítětem </a:t>
            </a:r>
            <a:r>
              <a:rPr lang="cs-CZ" sz="2200" dirty="0" err="1" smtClean="0">
                <a:solidFill>
                  <a:srgbClr val="92D050"/>
                </a:solidFill>
              </a:rPr>
              <a:t>blackout</a:t>
            </a:r>
            <a:r>
              <a:rPr lang="cs-CZ" sz="2200" dirty="0" smtClean="0">
                <a:solidFill>
                  <a:srgbClr val="92D050"/>
                </a:solidFill>
              </a:rPr>
              <a:t> nebo mezinárodní krize?</a:t>
            </a:r>
            <a:endParaRPr lang="cs-CZ" sz="2200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Nedostatek sebereflexe</a:t>
            </a:r>
            <a:endParaRPr lang="cs-CZ" dirty="0" smtClean="0"/>
          </a:p>
          <a:p>
            <a:pPr lvl="1"/>
            <a:r>
              <a:rPr lang="cs-CZ" dirty="0" smtClean="0"/>
              <a:t>Bojíme </a:t>
            </a:r>
            <a:r>
              <a:rPr lang="cs-CZ" dirty="0" smtClean="0"/>
              <a:t>se nazvat realitu</a:t>
            </a:r>
          </a:p>
          <a:p>
            <a:pPr lvl="1"/>
            <a:r>
              <a:rPr lang="cs-CZ" dirty="0" smtClean="0"/>
              <a:t>Stávající rizikovou realitu nazýváme výsledkem nezměnitelné „vyšší moci“, nemáme sílu ke </a:t>
            </a:r>
            <a:r>
              <a:rPr lang="cs-CZ" dirty="0" smtClean="0"/>
              <a:t>změnám</a:t>
            </a:r>
          </a:p>
          <a:p>
            <a:pPr lvl="1"/>
            <a:r>
              <a:rPr lang="cs-CZ" dirty="0" smtClean="0"/>
              <a:t>Pod </a:t>
            </a:r>
            <a:r>
              <a:rPr lang="cs-CZ" dirty="0"/>
              <a:t>pláštíkem vize budujeme </a:t>
            </a:r>
            <a:r>
              <a:rPr lang="cs-CZ" dirty="0" smtClean="0"/>
              <a:t>ekonomickou a politickou korupci </a:t>
            </a:r>
            <a:r>
              <a:rPr lang="cs-CZ" dirty="0"/>
              <a:t>a </a:t>
            </a:r>
            <a:r>
              <a:rPr lang="cs-CZ" dirty="0" smtClean="0"/>
              <a:t>technický i národohospodářský chaos</a:t>
            </a:r>
            <a:endParaRPr lang="cs-CZ" dirty="0" smtClean="0"/>
          </a:p>
          <a:p>
            <a:r>
              <a:rPr lang="cs-CZ" dirty="0" smtClean="0"/>
              <a:t>Implementace </a:t>
            </a:r>
            <a:r>
              <a:rPr lang="cs-CZ" dirty="0" smtClean="0"/>
              <a:t>nových prvků po starém způsobu, vznikne stroj na peníze nebo obstrukční pravidla (v české implementaci FV bylo obojí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Otázky k sebereflexi (příklady)</a:t>
            </a:r>
          </a:p>
          <a:p>
            <a:pPr lvl="1"/>
            <a:r>
              <a:rPr lang="cs-CZ" dirty="0" smtClean="0"/>
              <a:t>Vybudujeme implementováním direktiv EU bezpečnou, levnou a ekologickou energetiku?</a:t>
            </a:r>
          </a:p>
          <a:p>
            <a:pPr lvl="1"/>
            <a:r>
              <a:rPr lang="cs-CZ" dirty="0" smtClean="0"/>
              <a:t>Zastane se nás EU v době krize, například proti </a:t>
            </a:r>
            <a:r>
              <a:rPr lang="cs-CZ" dirty="0" err="1" smtClean="0"/>
              <a:t>Putinovi</a:t>
            </a:r>
            <a:r>
              <a:rPr lang="cs-CZ" dirty="0" smtClean="0"/>
              <a:t>, nebo jej bude pouze démonizovat bez odpovídající technické reality a od nás vybírat poplatky?</a:t>
            </a:r>
          </a:p>
          <a:p>
            <a:pPr lvl="1"/>
            <a:r>
              <a:rPr lang="cs-CZ" dirty="0" smtClean="0"/>
              <a:t>Považujeme „barony“ za správné a přijatelné řešení , které předáváme našim dětem a další generaci? A </a:t>
            </a:r>
            <a:r>
              <a:rPr lang="cs-CZ" dirty="0" err="1" smtClean="0"/>
              <a:t>Chánov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Mají německo-rakouské přetoky zdarma přes naše území ekvivalent</a:t>
            </a:r>
          </a:p>
          <a:p>
            <a:pPr lvl="2"/>
            <a:r>
              <a:rPr lang="cs-CZ" dirty="0" smtClean="0"/>
              <a:t>V okolním světě (Mexiko – Kanada přes území USA, Rusko – EU přes Ukrajinu?</a:t>
            </a:r>
          </a:p>
          <a:p>
            <a:pPr lvl="2"/>
            <a:r>
              <a:rPr lang="cs-CZ" dirty="0" smtClean="0"/>
              <a:t>Historie – nezpoplatněné obchodní cesty přes cizí výsostné území?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68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Česká republika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Není schopna efektivně zobchodovat minulé dědictví po minulém systému, stává se v energetice banánovou republikou (viz další </a:t>
            </a:r>
            <a:r>
              <a:rPr lang="cs-CZ" dirty="0" err="1" smtClean="0"/>
              <a:t>slide</a:t>
            </a:r>
            <a:r>
              <a:rPr lang="cs-CZ" dirty="0" smtClean="0"/>
              <a:t>).</a:t>
            </a:r>
          </a:p>
          <a:p>
            <a:r>
              <a:rPr lang="cs-CZ" dirty="0" smtClean="0"/>
              <a:t>Není schopna efektivně nasadit nové technologie, namísto toho vytváří </a:t>
            </a:r>
            <a:r>
              <a:rPr lang="cs-CZ" dirty="0" err="1" smtClean="0"/>
              <a:t>extreminované</a:t>
            </a:r>
            <a:r>
              <a:rPr lang="cs-CZ" dirty="0" smtClean="0"/>
              <a:t> </a:t>
            </a:r>
            <a:r>
              <a:rPr lang="cs-CZ" dirty="0" smtClean="0"/>
              <a:t>(miliardové) arbitrážní příležitosti pro korupční oligarchii za přispění zahraničních bank</a:t>
            </a:r>
          </a:p>
          <a:p>
            <a:r>
              <a:rPr lang="cs-CZ" dirty="0" smtClean="0"/>
              <a:t>Není schopna efektivně přistoupit o otázkám sítí:</a:t>
            </a:r>
          </a:p>
          <a:p>
            <a:pPr lvl="1"/>
            <a:r>
              <a:rPr lang="cs-CZ" dirty="0" smtClean="0"/>
              <a:t>Neschopnost zobchodovat geografickou polohu nebo ji alespoň uplatnit jako společný přínos OZE </a:t>
            </a:r>
          </a:p>
          <a:p>
            <a:pPr marL="457200" lvl="1" indent="0">
              <a:buNone/>
            </a:pPr>
            <a:r>
              <a:rPr lang="cs-CZ" sz="1300" dirty="0" smtClean="0"/>
              <a:t>(úvaha: kdybychom to Němcům a Rakušanům dávali zadarmo, ale namísto toho se nezřídili baroni, možná by se to vyplatilo)</a:t>
            </a:r>
          </a:p>
          <a:p>
            <a:pPr lvl="1"/>
            <a:r>
              <a:rPr lang="cs-CZ" dirty="0" smtClean="0"/>
              <a:t>Neschopnost cokoli postavit (i v EU), pokud stavíme liniové stavby, jde 50% na arbitrážní příležitosti:</a:t>
            </a:r>
          </a:p>
          <a:p>
            <a:pPr lvl="2"/>
            <a:r>
              <a:rPr lang="cs-CZ" dirty="0" smtClean="0"/>
              <a:t>Pražský okruh</a:t>
            </a:r>
          </a:p>
          <a:p>
            <a:pPr lvl="2"/>
            <a:r>
              <a:rPr lang="cs-CZ" dirty="0" smtClean="0"/>
              <a:t>Gazela</a:t>
            </a:r>
          </a:p>
          <a:p>
            <a:pPr lvl="1"/>
            <a:r>
              <a:rPr lang="cs-CZ" dirty="0" smtClean="0">
                <a:solidFill>
                  <a:srgbClr val="FFC000"/>
                </a:solidFill>
              </a:rPr>
              <a:t>Vysoké poplatky a velmi omezený technický rozvoj v oblasti distribuce, transformace technologických firem na firmy výběrčí</a:t>
            </a:r>
          </a:p>
        </p:txBody>
      </p:sp>
    </p:spTree>
    <p:extLst>
      <p:ext uri="{BB962C8B-B14F-4D97-AF65-F5344CB8AC3E}">
        <p14:creationId xmlns:p14="http://schemas.microsoft.com/office/powerpoint/2010/main" val="82332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A9C0A0"/>
                </a:solidFill>
              </a:rPr>
              <a:t>Když už špatný obchod</a:t>
            </a:r>
            <a:endParaRPr lang="cs-CZ" sz="3600" dirty="0">
              <a:solidFill>
                <a:srgbClr val="A9C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Česká republika exportuje elektrickou energii. Vnitřní spotřeba je 60 </a:t>
            </a:r>
            <a:r>
              <a:rPr lang="cs-CZ" dirty="0" err="1" smtClean="0"/>
              <a:t>TWh</a:t>
            </a:r>
            <a:r>
              <a:rPr lang="cs-CZ" dirty="0" smtClean="0"/>
              <a:t>, exportujeme 12 až 15 </a:t>
            </a:r>
            <a:r>
              <a:rPr lang="cs-CZ" dirty="0" err="1" smtClean="0"/>
              <a:t>TWh</a:t>
            </a:r>
            <a:r>
              <a:rPr lang="cs-CZ" dirty="0" smtClean="0"/>
              <a:t>, tedy skoro čtvrtinu toho, co si sami vyrobíme, za následujících podmínek:</a:t>
            </a:r>
          </a:p>
          <a:p>
            <a:pPr lvl="1"/>
            <a:r>
              <a:rPr lang="cs-CZ" dirty="0" smtClean="0"/>
              <a:t>Na deformovaný trh, tedy za poloviční cenu,</a:t>
            </a:r>
          </a:p>
          <a:p>
            <a:pPr lvl="1"/>
            <a:r>
              <a:rPr lang="cs-CZ" dirty="0" smtClean="0"/>
              <a:t>Na zastaralých a mnohdy odepsaných zařízeních s </a:t>
            </a:r>
            <a:r>
              <a:rPr lang="cs-CZ" dirty="0"/>
              <a:t>ú</a:t>
            </a:r>
            <a:r>
              <a:rPr lang="cs-CZ" dirty="0" smtClean="0"/>
              <a:t>činností 30%, někdy i méně</a:t>
            </a:r>
          </a:p>
          <a:p>
            <a:pPr lvl="1"/>
            <a:r>
              <a:rPr lang="cs-CZ" dirty="0" smtClean="0"/>
              <a:t>Vyvážíme nevratnou surovinu po drátech</a:t>
            </a:r>
          </a:p>
          <a:p>
            <a:pPr lvl="1"/>
            <a:r>
              <a:rPr lang="cs-CZ" dirty="0" smtClean="0"/>
              <a:t>S velkým ekologickým impaktem</a:t>
            </a:r>
          </a:p>
          <a:p>
            <a:pPr lvl="1"/>
            <a:r>
              <a:rPr lang="cs-CZ" dirty="0" smtClean="0"/>
              <a:t>Dnes už i s velkým sociálním impaktem, v regionu, odkud se takto nevýhodně vyváží, vládne bída, nezaměstnanost a sociální nepokoje.</a:t>
            </a:r>
          </a:p>
          <a:p>
            <a:r>
              <a:rPr lang="cs-CZ" dirty="0" smtClean="0"/>
              <a:t>Toto podporujeme nízkými těžebními poplatky, nízkými cenami za transport uhlí, celkovou politikou.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48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Okruhy k zamyšlení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Tok myšlenek</a:t>
            </a:r>
          </a:p>
          <a:p>
            <a:pPr lvl="1"/>
            <a:r>
              <a:rPr lang="cs-CZ" dirty="0" smtClean="0"/>
              <a:t>Civilizační </a:t>
            </a:r>
            <a:r>
              <a:rPr lang="cs-CZ" dirty="0" smtClean="0"/>
              <a:t>rámec</a:t>
            </a:r>
          </a:p>
          <a:p>
            <a:pPr lvl="1"/>
            <a:r>
              <a:rPr lang="cs-CZ" dirty="0" smtClean="0"/>
              <a:t>Potřeby společnosti (opravdové, nikoli zástupné)</a:t>
            </a:r>
          </a:p>
          <a:p>
            <a:pPr lvl="1"/>
            <a:r>
              <a:rPr lang="cs-CZ" dirty="0" smtClean="0"/>
              <a:t>Technické možnosti jejich zajištění</a:t>
            </a:r>
          </a:p>
          <a:p>
            <a:pPr lvl="1"/>
            <a:r>
              <a:rPr lang="cs-CZ" dirty="0" smtClean="0"/>
              <a:t>Rizika zajištění energetických potřeb </a:t>
            </a:r>
            <a:r>
              <a:rPr lang="cs-CZ" dirty="0" smtClean="0"/>
              <a:t>společnosti</a:t>
            </a:r>
          </a:p>
          <a:p>
            <a:pPr marL="0" indent="0">
              <a:buNone/>
            </a:pPr>
            <a:r>
              <a:rPr lang="cs-CZ" dirty="0" smtClean="0"/>
              <a:t>Obsah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Část obecná</a:t>
            </a:r>
          </a:p>
          <a:p>
            <a:pPr lvl="1"/>
            <a:r>
              <a:rPr lang="cs-CZ" dirty="0" smtClean="0">
                <a:solidFill>
                  <a:srgbClr val="FF8F8F"/>
                </a:solidFill>
              </a:rPr>
              <a:t>Úlohy soustav</a:t>
            </a:r>
          </a:p>
          <a:p>
            <a:pPr lvl="1"/>
            <a:r>
              <a:rPr lang="cs-CZ" dirty="0" smtClean="0">
                <a:solidFill>
                  <a:srgbClr val="92D050"/>
                </a:solidFill>
              </a:rPr>
              <a:t>Část strašidelná (rizika)</a:t>
            </a:r>
          </a:p>
          <a:p>
            <a:pPr lvl="1"/>
            <a:r>
              <a:rPr lang="cs-CZ" dirty="0">
                <a:solidFill>
                  <a:srgbClr val="7030A0"/>
                </a:solidFill>
              </a:rPr>
              <a:t>Z</a:t>
            </a:r>
            <a:r>
              <a:rPr lang="cs-CZ" dirty="0" smtClean="0">
                <a:solidFill>
                  <a:srgbClr val="7030A0"/>
                </a:solidFill>
              </a:rPr>
              <a:t>ávěry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0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92D050"/>
                </a:solidFill>
              </a:rPr>
              <a:t>Pohádka o českých teplárnách</a:t>
            </a:r>
            <a:endParaRPr lang="cs-CZ" sz="2400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Bilance</a:t>
            </a:r>
          </a:p>
          <a:p>
            <a:pPr lvl="1"/>
            <a:r>
              <a:rPr lang="cs-CZ" dirty="0" smtClean="0"/>
              <a:t>SEK 2004 40 mil. </a:t>
            </a:r>
            <a:r>
              <a:rPr lang="cs-CZ" dirty="0"/>
              <a:t>t</a:t>
            </a:r>
            <a:r>
              <a:rPr lang="cs-CZ" dirty="0" smtClean="0"/>
              <a:t>un uhlí</a:t>
            </a:r>
          </a:p>
          <a:p>
            <a:pPr lvl="1"/>
            <a:r>
              <a:rPr lang="cs-CZ" dirty="0" smtClean="0"/>
              <a:t>Současnost kolem 50</a:t>
            </a:r>
          </a:p>
          <a:p>
            <a:pPr lvl="1"/>
            <a:r>
              <a:rPr lang="cs-CZ" dirty="0" smtClean="0"/>
              <a:t>Teplárny 12 mil. tun uhlí (velké 10, malé 2)</a:t>
            </a:r>
          </a:p>
          <a:p>
            <a:pPr lvl="1"/>
            <a:r>
              <a:rPr lang="cs-CZ" dirty="0" smtClean="0"/>
              <a:t>Ekvivalent exportu 15 mil. </a:t>
            </a:r>
            <a:r>
              <a:rPr lang="cs-CZ" dirty="0"/>
              <a:t>t</a:t>
            </a:r>
            <a:r>
              <a:rPr lang="cs-CZ" dirty="0" smtClean="0"/>
              <a:t>un uhlí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Realita</a:t>
            </a:r>
          </a:p>
          <a:p>
            <a:pPr lvl="1"/>
            <a:r>
              <a:rPr lang="cs-CZ" dirty="0" smtClean="0"/>
              <a:t>Polovina národa žije v panelácích a </a:t>
            </a:r>
            <a:r>
              <a:rPr lang="cs-CZ" dirty="0"/>
              <a:t>v</a:t>
            </a:r>
            <a:r>
              <a:rPr lang="cs-CZ" dirty="0" smtClean="0"/>
              <a:t>elká </a:t>
            </a:r>
            <a:r>
              <a:rPr lang="cs-CZ" dirty="0"/>
              <a:t>č</a:t>
            </a:r>
            <a:r>
              <a:rPr lang="cs-CZ" dirty="0" smtClean="0"/>
              <a:t>ást má CZT</a:t>
            </a:r>
          </a:p>
          <a:p>
            <a:pPr lvl="1"/>
            <a:r>
              <a:rPr lang="cs-CZ" dirty="0" smtClean="0"/>
              <a:t>Ztráty v potrubích „oprávněné náklady podnikatele“</a:t>
            </a:r>
          </a:p>
          <a:p>
            <a:pPr lvl="1"/>
            <a:r>
              <a:rPr lang="cs-CZ" dirty="0" smtClean="0"/>
              <a:t>Je oněch 12 mil tun uhlí na teplo rukojmím pro pokračování neefektivních exportu a málo účinné kondenzační výroby elektřiny?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Budoucnost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čím budeme doopravdy topit v roce 2040?</a:t>
            </a:r>
          </a:p>
          <a:p>
            <a:pPr lvl="1"/>
            <a:r>
              <a:rPr lang="cs-CZ" dirty="0" smtClean="0"/>
              <a:t>Kdo to postaví</a:t>
            </a:r>
          </a:p>
          <a:p>
            <a:pPr lvl="1"/>
            <a:r>
              <a:rPr lang="cs-CZ" dirty="0" smtClean="0"/>
              <a:t>Kdo to zaplatí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32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Závěr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Distribuovaná energetika – pole dosud neorané</a:t>
            </a:r>
          </a:p>
          <a:p>
            <a:r>
              <a:rPr lang="cs-CZ" dirty="0" smtClean="0"/>
              <a:t>Nutno znát technické nároky a </a:t>
            </a:r>
            <a:r>
              <a:rPr lang="cs-CZ" dirty="0" smtClean="0"/>
              <a:t>možnosti – co od toho chceme a jak to má vlastně „ponovu“ dohromady fungovat</a:t>
            </a:r>
            <a:endParaRPr lang="cs-CZ" dirty="0" smtClean="0"/>
          </a:p>
          <a:p>
            <a:r>
              <a:rPr lang="cs-CZ" dirty="0" smtClean="0"/>
              <a:t>Pak teprve stavět obchodní </a:t>
            </a:r>
            <a:r>
              <a:rPr lang="cs-CZ" dirty="0" smtClean="0"/>
              <a:t>pravidla</a:t>
            </a:r>
          </a:p>
          <a:p>
            <a:r>
              <a:rPr lang="cs-CZ" dirty="0" smtClean="0"/>
              <a:t>Z dotací, překrucování obchodních pravidel a z arbitrážních zisků ještě žádný technický zázrak nevznikl, ohrožení civilizace ano</a:t>
            </a:r>
          </a:p>
          <a:p>
            <a:r>
              <a:rPr lang="cs-CZ" dirty="0" smtClean="0"/>
              <a:t>(alternativní názory je vhodné doložit historických příkladem nebo obecně přijatým technickým výpočtem)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73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Úlohy distribuované energetiky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Přenos vlastní FV z domu do vlastního auta a provozovny</a:t>
            </a:r>
          </a:p>
          <a:p>
            <a:pPr lvl="1"/>
            <a:r>
              <a:rPr lang="cs-CZ" dirty="0" smtClean="0"/>
              <a:t>Má být distribuční poplatek za toto srovnatelný s importem z Německa?</a:t>
            </a:r>
          </a:p>
          <a:p>
            <a:r>
              <a:rPr lang="cs-CZ" dirty="0" smtClean="0"/>
              <a:t>Inteligentní budova nebo obchodní centrum</a:t>
            </a:r>
          </a:p>
          <a:p>
            <a:pPr lvl="1"/>
            <a:r>
              <a:rPr lang="cs-CZ" dirty="0" smtClean="0"/>
              <a:t>Předem známý cenový plán dodavatele</a:t>
            </a:r>
          </a:p>
          <a:p>
            <a:r>
              <a:rPr lang="cs-CZ" dirty="0" smtClean="0"/>
              <a:t>Virtuální elektrárna</a:t>
            </a:r>
          </a:p>
          <a:p>
            <a:pPr lvl="1"/>
            <a:r>
              <a:rPr lang="cs-CZ" dirty="0" smtClean="0"/>
              <a:t>A virtuální spotřebič (elektromobil, boiler)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Pokud vybavíme spotřebiče i výrobu průběhovým měřením (například 15 min) a přidáme technické omezovače nevyžádané výroby a nepokryté spotřeby, celé to funguje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53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Poselství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Naznačené změny a rizika mohou znamenat DOSTI jinou dobu</a:t>
            </a:r>
          </a:p>
          <a:p>
            <a:r>
              <a:rPr lang="cs-CZ" dirty="0" smtClean="0"/>
              <a:t>Jiná doba potřebuje pochopení a možná i změnu uvažování</a:t>
            </a:r>
          </a:p>
          <a:p>
            <a:r>
              <a:rPr lang="cs-CZ" dirty="0" smtClean="0"/>
              <a:t>Po výpočetní stránce prezentujeme model, tedy jakýsi krok k uchopení reality.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84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Jsme součástí celkového dění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360" y="2204864"/>
            <a:ext cx="7955280" cy="406908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Naše civilizace (křesťansko-osvícenská) nemá další koncept a vizi, namísto toho věří v budování samospasných systémů (deformovaný trh, feudální užití zákona o veřejných zakázkách)</a:t>
            </a:r>
          </a:p>
          <a:p>
            <a:r>
              <a:rPr lang="cs-CZ" dirty="0" smtClean="0"/>
              <a:t>Radikální islamizace, nové „stěhování národů“</a:t>
            </a:r>
          </a:p>
          <a:p>
            <a:r>
              <a:rPr lang="cs-CZ" dirty="0" smtClean="0"/>
              <a:t>Krize</a:t>
            </a:r>
          </a:p>
          <a:p>
            <a:pPr lvl="1"/>
            <a:r>
              <a:rPr lang="cs-CZ" dirty="0" smtClean="0"/>
              <a:t>Potravin</a:t>
            </a:r>
          </a:p>
          <a:p>
            <a:pPr lvl="1"/>
            <a:r>
              <a:rPr lang="cs-CZ" dirty="0" smtClean="0"/>
              <a:t>Pitné vody</a:t>
            </a:r>
          </a:p>
          <a:p>
            <a:pPr lvl="1"/>
            <a:r>
              <a:rPr lang="cs-CZ" dirty="0" smtClean="0"/>
              <a:t>Energie</a:t>
            </a:r>
          </a:p>
          <a:p>
            <a:r>
              <a:rPr lang="cs-CZ" dirty="0" smtClean="0"/>
              <a:t>V takovém prostředí se snižuje pravděpodobnost, že bude stav společnosti za 20 let podobný současnému v mírném upgrade</a:t>
            </a:r>
          </a:p>
          <a:p>
            <a:r>
              <a:rPr lang="cs-CZ" dirty="0" smtClean="0"/>
              <a:t>Zvyšuje se nárok na flexibilitu a samostatný provoz základních životních funkcí společnosti jako kritérium bezpečnosti a přežití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98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Civilizace a technika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 byly vždy konkurenční výhodou i předmětem konfliktů</a:t>
            </a:r>
          </a:p>
          <a:p>
            <a:r>
              <a:rPr lang="cs-CZ" dirty="0" smtClean="0"/>
              <a:t>Až na posledních 250 let šlo o zdroje obnovitelné včetně lidské a zvířecí síly</a:t>
            </a:r>
          </a:p>
          <a:p>
            <a:r>
              <a:rPr lang="cs-CZ" dirty="0" smtClean="0"/>
              <a:t>V současném geopolitickém klání nejsme market maker …</a:t>
            </a:r>
          </a:p>
          <a:p>
            <a:r>
              <a:rPr lang="cs-CZ" dirty="0" smtClean="0"/>
              <a:t>… ale můžeme být šikovný market </a:t>
            </a:r>
            <a:r>
              <a:rPr lang="cs-CZ" dirty="0" err="1" smtClean="0"/>
              <a:t>taker</a:t>
            </a:r>
            <a:r>
              <a:rPr lang="cs-CZ" dirty="0" smtClean="0"/>
              <a:t>.</a:t>
            </a:r>
          </a:p>
          <a:p>
            <a:r>
              <a:rPr lang="cs-CZ" dirty="0" smtClean="0"/>
              <a:t>Vzdávat se zdrojů a energetické a potravinové soběstačnosti v době nejistoty je nesmysl.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43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Energetika současnosti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sz="2200" dirty="0" smtClean="0">
                <a:solidFill>
                  <a:srgbClr val="0070C0"/>
                </a:solidFill>
              </a:rPr>
              <a:t>jako technicko-sociální obor</a:t>
            </a:r>
            <a:r>
              <a:rPr lang="cs-CZ" sz="3100" dirty="0" smtClean="0">
                <a:solidFill>
                  <a:srgbClr val="B17ED8"/>
                </a:solidFill>
              </a:rPr>
              <a:t/>
            </a:r>
            <a:br>
              <a:rPr lang="cs-CZ" sz="3100" dirty="0" smtClean="0">
                <a:solidFill>
                  <a:srgbClr val="B17ED8"/>
                </a:solidFill>
              </a:rPr>
            </a:br>
            <a:endParaRPr lang="cs-CZ" sz="3100" dirty="0">
              <a:solidFill>
                <a:srgbClr val="B17ED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Takřka 100% závislost společnosti a všech jejích struktur</a:t>
            </a:r>
          </a:p>
          <a:p>
            <a:r>
              <a:rPr lang="cs-CZ" dirty="0" smtClean="0"/>
              <a:t>Minimální samovýroba a velmi omezená lokální výroba</a:t>
            </a:r>
          </a:p>
          <a:p>
            <a:r>
              <a:rPr lang="cs-CZ" dirty="0" smtClean="0"/>
              <a:t>Pokud věříme na HDP jako měřítko blahobytu, bez energie v dnešní době nevyrobíme prakticky žádný</a:t>
            </a:r>
          </a:p>
          <a:p>
            <a:r>
              <a:rPr lang="cs-CZ" dirty="0" smtClean="0"/>
              <a:t>Přerušení dodávek znamená faktickou likvidaci „týlu“ nebo „konkurence“, velká závislost i u silových a strategických složek společnosti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</a:rPr>
              <a:t>Vývoj spotřeby elektřiny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 descr="Dlouhodobý vývoj spotřeby elektřiny v ČR (1919 - 201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725" y="2660771"/>
            <a:ext cx="7956550" cy="313665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Otázky k vývoji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Léta 50. až 90. se spotřeba zpětinásobila</a:t>
            </a:r>
          </a:p>
          <a:p>
            <a:r>
              <a:rPr lang="cs-CZ" dirty="0" smtClean="0"/>
              <a:t>90. až 00. kmitá, restrukturalizace</a:t>
            </a:r>
          </a:p>
          <a:p>
            <a:r>
              <a:rPr lang="cs-CZ" dirty="0" smtClean="0"/>
              <a:t>Posledních 20. let nové trendy:</a:t>
            </a:r>
          </a:p>
          <a:p>
            <a:pPr lvl="1"/>
            <a:r>
              <a:rPr lang="cs-CZ" dirty="0" smtClean="0"/>
              <a:t>Společnost nevyrábí </a:t>
            </a:r>
            <a:r>
              <a:rPr lang="cs-CZ" dirty="0" smtClean="0"/>
              <a:t>věže </a:t>
            </a:r>
            <a:r>
              <a:rPr lang="cs-CZ" dirty="0" smtClean="0"/>
              <a:t>k tankům …</a:t>
            </a:r>
          </a:p>
          <a:p>
            <a:pPr lvl="1"/>
            <a:r>
              <a:rPr lang="cs-CZ" dirty="0" smtClean="0"/>
              <a:t>… ale mnohdy vyrábí virtuální komfort</a:t>
            </a:r>
          </a:p>
          <a:p>
            <a:r>
              <a:rPr lang="cs-CZ" dirty="0" smtClean="0"/>
              <a:t>Nové trendy především v oblasti infrastruktury / distribuované energetiky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Implementací </a:t>
            </a:r>
            <a:r>
              <a:rPr lang="cs-CZ" dirty="0" smtClean="0">
                <a:solidFill>
                  <a:srgbClr val="FFC000"/>
                </a:solidFill>
              </a:rPr>
              <a:t>nových zdrojů (obnovitelné, </a:t>
            </a:r>
            <a:r>
              <a:rPr lang="cs-CZ" dirty="0" err="1" smtClean="0">
                <a:solidFill>
                  <a:srgbClr val="FFC000"/>
                </a:solidFill>
              </a:rPr>
              <a:t>mikrokogenerace</a:t>
            </a:r>
            <a:r>
              <a:rPr lang="cs-CZ" dirty="0" smtClean="0">
                <a:solidFill>
                  <a:srgbClr val="FFC000"/>
                </a:solidFill>
              </a:rPr>
              <a:t> …) začíná být infrastruktura </a:t>
            </a:r>
          </a:p>
          <a:p>
            <a:pPr lvl="1"/>
            <a:r>
              <a:rPr lang="cs-CZ" dirty="0" smtClean="0">
                <a:solidFill>
                  <a:srgbClr val="FFC000"/>
                </a:solidFill>
              </a:rPr>
              <a:t>Bilančně soběstačná na úrovni 50. let</a:t>
            </a:r>
          </a:p>
          <a:p>
            <a:pPr lvl="1"/>
            <a:r>
              <a:rPr lang="cs-CZ" dirty="0" smtClean="0">
                <a:solidFill>
                  <a:srgbClr val="FFC000"/>
                </a:solidFill>
              </a:rPr>
              <a:t>Není ale provozně (ostrovně) soběstačná</a:t>
            </a:r>
          </a:p>
          <a:p>
            <a:pPr lvl="1"/>
            <a:r>
              <a:rPr lang="cs-CZ" dirty="0" smtClean="0">
                <a:solidFill>
                  <a:srgbClr val="FFC000"/>
                </a:solidFill>
              </a:rPr>
              <a:t>Neumí efektivně spolupracovat s „velkou“ soustavou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9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8F8F"/>
                </a:solidFill>
              </a:rPr>
              <a:t>Malá a velká energetika</a:t>
            </a:r>
            <a:br>
              <a:rPr lang="cs-CZ" dirty="0" smtClean="0">
                <a:solidFill>
                  <a:srgbClr val="FF8F8F"/>
                </a:solidFill>
              </a:rPr>
            </a:br>
            <a:r>
              <a:rPr lang="cs-CZ" sz="2200" dirty="0" err="1" smtClean="0">
                <a:solidFill>
                  <a:srgbClr val="FF8F8F"/>
                </a:solidFill>
              </a:rPr>
              <a:t>Placentálové</a:t>
            </a:r>
            <a:r>
              <a:rPr lang="cs-CZ" sz="2200" dirty="0" smtClean="0">
                <a:solidFill>
                  <a:srgbClr val="FF8F8F"/>
                </a:solidFill>
              </a:rPr>
              <a:t> a dinosauři, soužití a přežití</a:t>
            </a:r>
            <a:endParaRPr lang="cs-CZ" sz="2200" dirty="0">
              <a:solidFill>
                <a:srgbClr val="FF8F8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Dnešní infrastruktura není čistým spotřebičem, umí ovlivňovat svoji spotřebu energie i ji sama vyrábět</a:t>
            </a:r>
          </a:p>
          <a:p>
            <a:r>
              <a:rPr lang="cs-CZ" dirty="0" smtClean="0"/>
              <a:t>Statek z dob Marie Terezie se při dnešních technologiích může plně udržet na energetickém samozásobení a ještě živit manufakturu</a:t>
            </a:r>
          </a:p>
          <a:p>
            <a:r>
              <a:rPr lang="cs-CZ" dirty="0" smtClean="0"/>
              <a:t>Geopolitickou nestabilitu neovlivníme, ona ovlivní nás</a:t>
            </a:r>
          </a:p>
          <a:p>
            <a:r>
              <a:rPr lang="cs-CZ" dirty="0" smtClean="0"/>
              <a:t>Velké zdroje a soustavy ovlivníme částečně, </a:t>
            </a:r>
            <a:r>
              <a:rPr lang="cs-CZ" dirty="0" smtClean="0"/>
              <a:t>jsme </a:t>
            </a:r>
            <a:r>
              <a:rPr lang="cs-CZ" dirty="0" smtClean="0"/>
              <a:t>malý národ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Bezpečnou a technicky vyspělou infrastrukturu si ale můžeme stavět bez omezení</a:t>
            </a:r>
          </a:p>
          <a:p>
            <a:r>
              <a:rPr lang="cs-CZ" dirty="0" smtClean="0"/>
              <a:t>Srovnání předchozího: kdybychom neplatili solárním baronům a dalším konzumentům dotací, je to 50 miliard ročně, přepočteno jeden generátor na osobu a rok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66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8F8F"/>
                </a:solidFill>
              </a:rPr>
              <a:t>Příklady</a:t>
            </a:r>
            <a:endParaRPr lang="cs-CZ" dirty="0">
              <a:solidFill>
                <a:srgbClr val="FF8F8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Sídliště, obchodní centrum, logistické centrum</a:t>
            </a:r>
          </a:p>
          <a:p>
            <a:pPr lvl="1"/>
            <a:r>
              <a:rPr lang="cs-CZ" dirty="0" smtClean="0"/>
              <a:t>FV na střechách (případně i VTE nebo jiné)</a:t>
            </a:r>
          </a:p>
          <a:p>
            <a:pPr lvl="1"/>
            <a:r>
              <a:rPr lang="cs-CZ" dirty="0" err="1" smtClean="0"/>
              <a:t>Mikrokogenerace</a:t>
            </a:r>
            <a:endParaRPr lang="cs-CZ" dirty="0" smtClean="0"/>
          </a:p>
          <a:p>
            <a:pPr lvl="1"/>
            <a:r>
              <a:rPr lang="cs-CZ" dirty="0" smtClean="0"/>
              <a:t>Synchronizovaný ohřev TUV</a:t>
            </a:r>
          </a:p>
          <a:p>
            <a:pPr lvl="1"/>
            <a:r>
              <a:rPr lang="cs-CZ" dirty="0" smtClean="0"/>
              <a:t>Nabíjení EM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</a:rPr>
              <a:t>V případě optimalizace provozu je takový prvek struktury schopen</a:t>
            </a:r>
          </a:p>
          <a:p>
            <a:pPr lvl="2"/>
            <a:r>
              <a:rPr lang="cs-CZ" dirty="0" smtClean="0">
                <a:solidFill>
                  <a:srgbClr val="FFFF00"/>
                </a:solidFill>
              </a:rPr>
              <a:t>Odebírat energii v době, kdy je jí dostatek</a:t>
            </a:r>
          </a:p>
          <a:p>
            <a:pPr lvl="2"/>
            <a:r>
              <a:rPr lang="cs-CZ" dirty="0" smtClean="0">
                <a:solidFill>
                  <a:srgbClr val="FFFF00"/>
                </a:solidFill>
              </a:rPr>
              <a:t>Samostatně vyrábět část energie v době nedostatku, případně i dodávat do soustavy</a:t>
            </a:r>
          </a:p>
          <a:p>
            <a:pPr lvl="2"/>
            <a:r>
              <a:rPr lang="cs-CZ" dirty="0" smtClean="0">
                <a:solidFill>
                  <a:srgbClr val="FFFF00"/>
                </a:solidFill>
              </a:rPr>
              <a:t>Kompenzovat výpadky a fluktuace soustavy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Farma</a:t>
            </a:r>
          </a:p>
          <a:p>
            <a:pPr lvl="1"/>
            <a:r>
              <a:rPr lang="cs-CZ" dirty="0" smtClean="0"/>
              <a:t>FV na střeše</a:t>
            </a:r>
          </a:p>
          <a:p>
            <a:pPr lvl="1"/>
            <a:r>
              <a:rPr lang="cs-CZ" dirty="0" smtClean="0"/>
              <a:t>MVE na potoce</a:t>
            </a:r>
          </a:p>
          <a:p>
            <a:pPr lvl="1"/>
            <a:r>
              <a:rPr lang="cs-CZ" dirty="0" smtClean="0"/>
              <a:t>Bioplyn</a:t>
            </a:r>
          </a:p>
          <a:p>
            <a:pPr lvl="1"/>
            <a:r>
              <a:rPr lang="cs-CZ" dirty="0" smtClean="0"/>
              <a:t>Nízkoenergetické nebo pasivní budovy</a:t>
            </a:r>
          </a:p>
          <a:p>
            <a:pPr lvl="1"/>
            <a:r>
              <a:rPr lang="cs-CZ" dirty="0" smtClean="0"/>
              <a:t>Tepelné čerpadlo</a:t>
            </a:r>
          </a:p>
          <a:p>
            <a:pPr lvl="1"/>
            <a:r>
              <a:rPr lang="cs-CZ" dirty="0" smtClean="0">
                <a:solidFill>
                  <a:srgbClr val="FFFF00"/>
                </a:solidFill>
              </a:rPr>
              <a:t>Tohle spolehlivě uživí statkáře, děvečky, deputátníky a malou manufakturu …</a:t>
            </a:r>
          </a:p>
        </p:txBody>
      </p:sp>
    </p:spTree>
    <p:extLst>
      <p:ext uri="{BB962C8B-B14F-4D97-AF65-F5344CB8AC3E}">
        <p14:creationId xmlns:p14="http://schemas.microsoft.com/office/powerpoint/2010/main" val="246812623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Kondenzační stop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613</TotalTime>
  <Words>1554</Words>
  <Application>Microsoft Office PowerPoint</Application>
  <PresentationFormat>Předvádění na obrazovce (4:3)</PresentationFormat>
  <Paragraphs>164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Kondenzační stopa</vt:lpstr>
      <vt:lpstr>Energetická soustava ČR v roce 2040  trendy, potřeby, vize </vt:lpstr>
      <vt:lpstr>Okruhy k zamyšlení</vt:lpstr>
      <vt:lpstr>Jsme součástí celkového dění </vt:lpstr>
      <vt:lpstr>Civilizace a technika</vt:lpstr>
      <vt:lpstr>Energetika současnosti  jako technicko-sociální obor </vt:lpstr>
      <vt:lpstr>Vývoj spotřeby elektřiny</vt:lpstr>
      <vt:lpstr>Otázky k vývoji</vt:lpstr>
      <vt:lpstr>Malá a velká energetika Placentálové a dinosauři, soužití a přežití</vt:lpstr>
      <vt:lpstr>Příklady</vt:lpstr>
      <vt:lpstr>Regulace v soustavě</vt:lpstr>
      <vt:lpstr>Navýšení solární energie</vt:lpstr>
      <vt:lpstr>Budoucí přebytky diagramu a) nevyrobit v noci z jádra a ve dne z FV, namísto toho vyrobit z fosilního b) Uskladnit (PVE,  baterky, jiný typ energie c) Přizpůsobit spotřebu výrobě (inteligentní budovy)</vt:lpstr>
      <vt:lpstr>Soudobost maxima FV a klimatizace aneb není to tak „einfach“</vt:lpstr>
      <vt:lpstr>Jak na to</vt:lpstr>
      <vt:lpstr>Lokální rozvoj</vt:lpstr>
      <vt:lpstr>Vize smart city</vt:lpstr>
      <vt:lpstr>Rizika aneb Císařovy nové šaty -- Bude oním dítětem blackout nebo mezinárodní krize?</vt:lpstr>
      <vt:lpstr>Česká republika</vt:lpstr>
      <vt:lpstr>Když už špatný obchod</vt:lpstr>
      <vt:lpstr>Pohádka o českých teplárnách</vt:lpstr>
      <vt:lpstr>Závěr</vt:lpstr>
      <vt:lpstr>Úlohy distribuované energetiky</vt:lpstr>
      <vt:lpstr>Poselství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Energetická bezpečnost</dc:title>
  <dc:creator>Hynek</dc:creator>
  <cp:lastModifiedBy>Hynek Beran</cp:lastModifiedBy>
  <cp:revision>69</cp:revision>
  <dcterms:created xsi:type="dcterms:W3CDTF">2012-09-27T01:51:08Z</dcterms:created>
  <dcterms:modified xsi:type="dcterms:W3CDTF">2014-12-16T16:25:59Z</dcterms:modified>
</cp:coreProperties>
</file>