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1" r:id="rId13"/>
    <p:sldId id="272" r:id="rId14"/>
    <p:sldId id="274" r:id="rId15"/>
    <p:sldId id="275" r:id="rId16"/>
    <p:sldId id="282" r:id="rId17"/>
    <p:sldId id="276" r:id="rId18"/>
    <p:sldId id="277" r:id="rId19"/>
    <p:sldId id="278" r:id="rId20"/>
    <p:sldId id="279" r:id="rId21"/>
    <p:sldId id="280" r:id="rId22"/>
    <p:sldId id="281" r:id="rId23"/>
    <p:sldId id="273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5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03D8194-B824-46C2-8FAB-FBCA5E76908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C4C72A-A2AF-48D7-B75A-D8EB89E31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ergetickyklub.c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ergetickyklub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Energetická bezpečnost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Hynek Beran</a:t>
            </a:r>
          </a:p>
          <a:p>
            <a:r>
              <a:rPr lang="cs-CZ" sz="2800" dirty="0" smtClean="0">
                <a:hlinkClick r:id="rId2"/>
              </a:rPr>
              <a:t>www.</a:t>
            </a:r>
            <a:r>
              <a:rPr lang="cs-CZ" sz="2800" dirty="0" err="1" smtClean="0">
                <a:hlinkClick r:id="rId2"/>
              </a:rPr>
              <a:t>energetickyklub.cz</a:t>
            </a:r>
            <a:endParaRPr lang="cs-CZ" sz="2800" dirty="0" smtClean="0"/>
          </a:p>
          <a:p>
            <a:r>
              <a:rPr lang="cs-CZ" sz="1500" dirty="0" smtClean="0"/>
              <a:t>Některé výsledky a závěry této prezentace vznikly za pomoci projektu TA ČR</a:t>
            </a:r>
          </a:p>
          <a:p>
            <a:r>
              <a:rPr lang="cs-CZ" sz="1500" dirty="0" smtClean="0"/>
              <a:t>„Bezpečná implementace obnovitelných zdrojů energie“ (BIOZE) </a:t>
            </a:r>
          </a:p>
          <a:p>
            <a:r>
              <a:rPr lang="cs-CZ" sz="1500" dirty="0" smtClean="0"/>
              <a:t>č. TA01020865 </a:t>
            </a:r>
            <a:endParaRPr lang="cs-CZ" sz="1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jednotlivých sítí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Elektřina</a:t>
            </a:r>
          </a:p>
          <a:p>
            <a:r>
              <a:rPr lang="cs-CZ" dirty="0" smtClean="0"/>
              <a:t>Zemní plyn (včetně LNG)</a:t>
            </a:r>
          </a:p>
          <a:p>
            <a:r>
              <a:rPr lang="cs-CZ" dirty="0" smtClean="0"/>
              <a:t>Ropa</a:t>
            </a:r>
          </a:p>
          <a:p>
            <a:r>
              <a:rPr lang="cs-CZ" dirty="0" smtClean="0"/>
              <a:t>Teplo</a:t>
            </a:r>
          </a:p>
          <a:p>
            <a:r>
              <a:rPr lang="cs-CZ" dirty="0" smtClean="0"/>
              <a:t>Doprava, </a:t>
            </a:r>
            <a:r>
              <a:rPr lang="cs-CZ" dirty="0" err="1" smtClean="0"/>
              <a:t>elektromobilita</a:t>
            </a:r>
            <a:endParaRPr lang="cs-CZ" dirty="0" smtClean="0"/>
          </a:p>
          <a:p>
            <a:r>
              <a:rPr lang="cs-CZ" dirty="0" smtClean="0"/>
              <a:t>Voda</a:t>
            </a:r>
          </a:p>
          <a:p>
            <a:r>
              <a:rPr lang="cs-CZ" dirty="0" smtClean="0"/>
              <a:t>Odpady</a:t>
            </a:r>
          </a:p>
          <a:p>
            <a:r>
              <a:rPr lang="cs-CZ" dirty="0" smtClean="0"/>
              <a:t>Doprava</a:t>
            </a:r>
          </a:p>
          <a:p>
            <a:r>
              <a:rPr lang="cs-CZ" dirty="0" smtClean="0"/>
              <a:t>Komunikace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Tržní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Mohutné investice vybudovány v minulém režimu, a to i na Západě. Strategický obor, řízený rozvoj společnosti.</a:t>
            </a:r>
          </a:p>
          <a:p>
            <a:r>
              <a:rPr lang="cs-CZ" dirty="0" smtClean="0"/>
              <a:t>Před 20 lety víra v liberální ekonomiku jako faktor dalšího rozvoje. Vzhledem k dalšímu vývoji není možno ověřit, zda tento trend v energetice funguje.</a:t>
            </a:r>
          </a:p>
          <a:p>
            <a:r>
              <a:rPr lang="cs-CZ" dirty="0" smtClean="0"/>
              <a:t>V ČR ale i v EU vybudován složitý systém trhu a nutné instituce. Nikoli investice.</a:t>
            </a:r>
          </a:p>
          <a:p>
            <a:r>
              <a:rPr lang="cs-CZ" dirty="0" smtClean="0"/>
              <a:t>Investice se nekonají, dostavba JETE je jednou z mála větších nových elektráren v Evropě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Deformace tržního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Namísto vyslaných signálů pro investory a posílení </a:t>
            </a:r>
            <a:r>
              <a:rPr lang="cs-CZ" dirty="0" err="1" smtClean="0"/>
              <a:t>interkonektivity</a:t>
            </a:r>
            <a:r>
              <a:rPr lang="cs-CZ" dirty="0" smtClean="0"/>
              <a:t> členských zemí Unie reaguje EU měnícími se a náhlými dotačními a penalizačními politikami bez ujasněného cílového konceptu</a:t>
            </a:r>
          </a:p>
          <a:p>
            <a:r>
              <a:rPr lang="cs-CZ" dirty="0" smtClean="0"/>
              <a:t>Bezpečnost kritické infrastruktury EU se neprojektuje, bruselský úředník pouze vydává směrnici. To se odráží i na národní úrovni</a:t>
            </a:r>
          </a:p>
          <a:p>
            <a:r>
              <a:rPr lang="cs-CZ" dirty="0"/>
              <a:t>K</a:t>
            </a:r>
            <a:r>
              <a:rPr lang="cs-CZ" dirty="0" smtClean="0"/>
              <a:t>dyž nikdo neinvestuje vůbec, jak může investovat do rozvoje bezpečného systému?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Elektronizace, </a:t>
            </a:r>
            <a:r>
              <a:rPr lang="cs-CZ" dirty="0" err="1" smtClean="0"/>
              <a:t>kybernetizace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Kde byla dříve školená obsluha, tam je dnes počítač. To je dnes v řadě uzlů a rozvoden.</a:t>
            </a:r>
          </a:p>
          <a:p>
            <a:r>
              <a:rPr lang="cs-CZ" dirty="0" smtClean="0"/>
              <a:t>Uzly jsou </a:t>
            </a:r>
            <a:r>
              <a:rPr lang="cs-CZ" dirty="0" err="1" smtClean="0"/>
              <a:t>povelovány</a:t>
            </a:r>
            <a:r>
              <a:rPr lang="cs-CZ" dirty="0" smtClean="0"/>
              <a:t> na dálku. </a:t>
            </a:r>
            <a:r>
              <a:rPr lang="cs-CZ" dirty="0" err="1" smtClean="0"/>
              <a:t>Povelovací</a:t>
            </a:r>
            <a:r>
              <a:rPr lang="cs-CZ" dirty="0" smtClean="0"/>
              <a:t> systémy jsou dnes také kybernetické.</a:t>
            </a:r>
          </a:p>
          <a:p>
            <a:r>
              <a:rPr lang="cs-CZ" dirty="0" smtClean="0"/>
              <a:t>Komunikační sítě jsou propojovány se sítěmi veřejnými. Je na to i tlak: „</a:t>
            </a:r>
            <a:r>
              <a:rPr lang="cs-CZ" dirty="0" err="1" smtClean="0"/>
              <a:t>smart</a:t>
            </a:r>
            <a:r>
              <a:rPr lang="cs-CZ" dirty="0" smtClean="0"/>
              <a:t> </a:t>
            </a:r>
            <a:r>
              <a:rPr lang="cs-CZ" dirty="0" err="1" smtClean="0"/>
              <a:t>metering</a:t>
            </a:r>
            <a:r>
              <a:rPr lang="cs-CZ" dirty="0" smtClean="0"/>
              <a:t>“ apod.</a:t>
            </a:r>
          </a:p>
          <a:p>
            <a:r>
              <a:rPr lang="cs-CZ" dirty="0" smtClean="0"/>
              <a:t>Systémy používají běžné komponenty: prohlížeče, protokoly …</a:t>
            </a:r>
          </a:p>
          <a:p>
            <a:r>
              <a:rPr lang="cs-CZ" dirty="0" smtClean="0"/>
              <a:t>Máme bránit v systému rizikové prvky, jejichž počet se zvyšuje, anebo je do systému nedávat?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Fukushima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/>
              <a:t>aneb nešlo o jaderný výbuch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 zemětřesení se jaderné zařízení řádně odstavilo.</a:t>
            </a:r>
          </a:p>
          <a:p>
            <a:r>
              <a:rPr lang="cs-CZ" dirty="0" smtClean="0"/>
              <a:t>V tomto stavu vytváří zbytkové teplo, podobně jako naložená kamna, když jim uzavřeme vzduch, a potřebuje chladit.</a:t>
            </a:r>
          </a:p>
          <a:p>
            <a:r>
              <a:rPr lang="cs-CZ" dirty="0" smtClean="0"/>
              <a:t>Energie na chlazení nebyla ze soustavy dodána, protože popadaly sítě.</a:t>
            </a:r>
          </a:p>
          <a:p>
            <a:r>
              <a:rPr lang="cs-CZ" dirty="0" smtClean="0"/>
              <a:t>Náhradní dieselové agregáty neměly naftu, protože Japonci měli nádrže na břehu moře, kde je vzala Tsunami.</a:t>
            </a:r>
          </a:p>
          <a:p>
            <a:r>
              <a:rPr lang="cs-CZ" dirty="0" smtClean="0"/>
              <a:t>(více na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energetickyklub.cz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Poučení:</a:t>
            </a:r>
          </a:p>
          <a:p>
            <a:pPr lvl="1"/>
            <a:r>
              <a:rPr lang="cs-CZ" dirty="0" smtClean="0"/>
              <a:t>Naše jaderné elektrárny mají bezpečné a zálohované systémy.</a:t>
            </a:r>
          </a:p>
          <a:p>
            <a:pPr lvl="1"/>
            <a:r>
              <a:rPr lang="cs-CZ" dirty="0" smtClean="0"/>
              <a:t>Když dopustíme, aby byla okolní energetická soustava narušena kybernetickým útokem, například zvýšením nebo snížením spotřeby, které rozhodí ochrany …</a:t>
            </a:r>
          </a:p>
          <a:p>
            <a:pPr lvl="1"/>
            <a:r>
              <a:rPr lang="cs-CZ" dirty="0" smtClean="0"/>
              <a:t>… elektrárna se odpojí od soustavy, pustí páru do vzduchu, vypne se a najedou diesely 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Zelená elektřina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První republika měla ve dvacátých letech spotřebu 1TWh, ve třicátých 2TWh. Dnešní Československo má kolem 100TWh, 10% z toho tvoří vnitřní spotřeba energetického sektoru. </a:t>
            </a:r>
          </a:p>
          <a:p>
            <a:r>
              <a:rPr lang="cs-CZ" dirty="0" smtClean="0"/>
              <a:t>Dnešní obnovitelné zdroje by První republiku spolehlivě pokryly pokud jde o bilanci (nikoli však rozvod a řízení soustavy). Jaký je za ta desetiletí rozdíl v kvalitě, způsobu a energetické náročnosti života?</a:t>
            </a:r>
          </a:p>
          <a:p>
            <a:r>
              <a:rPr lang="cs-CZ" dirty="0" smtClean="0"/>
              <a:t>Nemáme mořský </a:t>
            </a:r>
            <a:r>
              <a:rPr lang="cs-CZ" dirty="0"/>
              <a:t>b</a:t>
            </a:r>
            <a:r>
              <a:rPr lang="cs-CZ" dirty="0" smtClean="0"/>
              <a:t>řeh ani hory s dostatkem řek. Zato máme geografickou polohu pro předávání energie mezi Německem a Rakouskem. Z toho plynou další úvahy o mezinárodní dělbě v rámci EU a mezinárodní roli naší soustavy.</a:t>
            </a:r>
          </a:p>
          <a:p>
            <a:r>
              <a:rPr lang="cs-CZ" dirty="0" smtClean="0"/>
              <a:t>Za současných podmínek naplánovaného přetěžování naše soustava v 5 až 10 procentech času nedodržuje předepsaná bezpečnostní kritéria a hrozí rozpadem.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spotřeby elektřiny</a:t>
            </a:r>
            <a:endParaRPr lang="cs-CZ" dirty="0"/>
          </a:p>
        </p:txBody>
      </p:sp>
      <p:pic>
        <p:nvPicPr>
          <p:cNvPr id="4" name="Zástupný symbol pro obsah 3" descr="Dlouhodobý vývoj spotřeby elektřiny v ČR (1919 - 2011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06153"/>
            <a:ext cx="7239000" cy="2853782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Bezpečná implementace obnovitelných zdrojů energie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Česká </a:t>
            </a:r>
            <a:r>
              <a:rPr lang="cs-CZ" dirty="0" err="1" smtClean="0"/>
              <a:t>fotovoltaika</a:t>
            </a:r>
            <a:endParaRPr lang="cs-CZ" dirty="0" smtClean="0"/>
          </a:p>
          <a:p>
            <a:pPr lvl="1"/>
            <a:r>
              <a:rPr lang="cs-CZ" dirty="0" smtClean="0"/>
              <a:t>Ekonomicky „tunel v </a:t>
            </a:r>
            <a:r>
              <a:rPr lang="cs-CZ" dirty="0" err="1" smtClean="0"/>
              <a:t>zakoně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Chaotický prvek v soustavě</a:t>
            </a:r>
          </a:p>
          <a:p>
            <a:pPr lvl="1"/>
            <a:r>
              <a:rPr lang="cs-CZ" dirty="0" smtClean="0"/>
              <a:t>Příspěvek k bilanci minimální </a:t>
            </a:r>
          </a:p>
          <a:p>
            <a:pPr lvl="1"/>
            <a:r>
              <a:rPr lang="cs-CZ" dirty="0" smtClean="0"/>
              <a:t>Příspěvek k ceně elektřiny znatelný pro celé obyvatelstvo, srovnatelné se zvýšením DPH o 1%</a:t>
            </a:r>
          </a:p>
          <a:p>
            <a:pPr lvl="1"/>
            <a:r>
              <a:rPr lang="cs-CZ" dirty="0" smtClean="0"/>
              <a:t>Politický dopad: licence dostali prominenti na velké instalace, lidem na střechy to poté zakázali ze „síťových důvodů“. Ti přispívají v ceně energie prominentům.</a:t>
            </a:r>
          </a:p>
          <a:p>
            <a:r>
              <a:rPr lang="cs-CZ" dirty="0" smtClean="0"/>
              <a:t>Užití orné půdy pro „ekologickou“ energetiku</a:t>
            </a:r>
          </a:p>
          <a:p>
            <a:pPr lvl="1"/>
            <a:r>
              <a:rPr lang="cs-CZ" dirty="0"/>
              <a:t>1</a:t>
            </a:r>
            <a:r>
              <a:rPr lang="cs-CZ" dirty="0" smtClean="0"/>
              <a:t>00TWh na orné půdě nevyroste</a:t>
            </a:r>
          </a:p>
          <a:p>
            <a:pPr lvl="1"/>
            <a:r>
              <a:rPr lang="cs-CZ" dirty="0" smtClean="0"/>
              <a:t>Na „energetické zemědělství“ je potřeba nafta a na ni dotace </a:t>
            </a:r>
          </a:p>
          <a:p>
            <a:pPr lvl="1"/>
            <a:r>
              <a:rPr lang="cs-CZ" dirty="0" smtClean="0"/>
              <a:t>Stavíme především stroje na peníze, nikoli na energii</a:t>
            </a:r>
          </a:p>
          <a:p>
            <a:pPr lvl="1"/>
            <a:r>
              <a:rPr lang="cs-CZ" dirty="0" smtClean="0"/>
              <a:t>Ničení orné půdy dotovanými řepkovými a kukuřičnými monokulturami, případně defolianty pod sluneční elektrárnou, k energetické bezpečnosti nepatří. K potravinové ano.</a:t>
            </a:r>
          </a:p>
          <a:p>
            <a:r>
              <a:rPr lang="cs-CZ" sz="3600" b="1" dirty="0" smtClean="0"/>
              <a:t>Přes to vše jsou obnovitelné zdroje energie vhodným doplňkem samovýroby v infrastruktuře. Vhodná implementace není zvládnuta především legislativně, technologicky není složitá.</a:t>
            </a:r>
            <a:endParaRPr lang="cs-CZ" sz="36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Blackout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to strašidlo, stává se. USA, Itálie, Indie, Kypr. Není to dávno ani daleko.</a:t>
            </a:r>
          </a:p>
          <a:p>
            <a:r>
              <a:rPr lang="cs-CZ" dirty="0" smtClean="0"/>
              <a:t>Nutno nacvičovat chování a být připraven. I v podniku.</a:t>
            </a:r>
          </a:p>
          <a:p>
            <a:r>
              <a:rPr lang="cs-CZ" dirty="0" smtClean="0"/>
              <a:t>Bezpečnost fyzická: V USA se v roce 1965 tančilo za svitu měsíce, v roce 1977 už se rabovalo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Plynová krize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Naše soustava přestála bez problému. Nemrzli jsme, neomezovali.</a:t>
            </a:r>
          </a:p>
          <a:p>
            <a:r>
              <a:rPr lang="cs-CZ" dirty="0" smtClean="0"/>
              <a:t>Mohou za to inženýři z minulého režimu. Nikoli tržní prostředí, liberalizace, </a:t>
            </a:r>
            <a:r>
              <a:rPr lang="cs-CZ" dirty="0" err="1" smtClean="0"/>
              <a:t>ubundling</a:t>
            </a:r>
            <a:r>
              <a:rPr lang="cs-CZ" dirty="0" smtClean="0"/>
              <a:t> nebo privatizace.</a:t>
            </a:r>
          </a:p>
          <a:p>
            <a:r>
              <a:rPr lang="cs-CZ" dirty="0" smtClean="0"/>
              <a:t>Česká republika bude mít spolehlivé dodávky pouze tehdy, bude-li spolehlivě mezinárodně napojena. To musí být i vstupním kritériem pro všechny zájemce o rozvoj plynu. Jinak je uhlí bezpečnější.</a:t>
            </a:r>
          </a:p>
          <a:p>
            <a:r>
              <a:rPr lang="cs-CZ" dirty="0" smtClean="0"/>
              <a:t>Pokud se bude rozvíjet technologie zkapalněného zemního plynu (LNG) a vytvoří se terminály, </a:t>
            </a:r>
            <a:r>
              <a:rPr lang="cs-CZ" dirty="0"/>
              <a:t>d</a:t>
            </a:r>
            <a:r>
              <a:rPr lang="cs-CZ" dirty="0" smtClean="0"/>
              <a:t>ostaví potrubí a směšovací stanice, stává se z plynu komodita velmi podobná ropě.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Pohledy na problematiku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Energetika současnosti jako technicko-sociální obor</a:t>
            </a:r>
          </a:p>
          <a:p>
            <a:r>
              <a:rPr lang="cs-CZ" dirty="0" smtClean="0"/>
              <a:t>Historický vývoj</a:t>
            </a:r>
          </a:p>
          <a:p>
            <a:r>
              <a:rPr lang="cs-CZ" dirty="0" smtClean="0"/>
              <a:t>Pohled na síťová odvětví</a:t>
            </a:r>
          </a:p>
          <a:p>
            <a:r>
              <a:rPr lang="cs-CZ" dirty="0" smtClean="0"/>
              <a:t>Budování a deformace tržního prostředí</a:t>
            </a:r>
          </a:p>
          <a:p>
            <a:r>
              <a:rPr lang="cs-CZ" dirty="0" smtClean="0"/>
              <a:t>Elektronizace, </a:t>
            </a:r>
            <a:r>
              <a:rPr lang="cs-CZ" dirty="0" err="1" smtClean="0"/>
              <a:t>kybernetizace</a:t>
            </a:r>
            <a:endParaRPr lang="cs-CZ" dirty="0" smtClean="0"/>
          </a:p>
          <a:p>
            <a:r>
              <a:rPr lang="cs-CZ" dirty="0" smtClean="0"/>
              <a:t>„Ekologizace“</a:t>
            </a:r>
          </a:p>
          <a:p>
            <a:r>
              <a:rPr lang="cs-CZ" dirty="0" smtClean="0"/>
              <a:t>Přerušení dodávek</a:t>
            </a:r>
          </a:p>
          <a:p>
            <a:r>
              <a:rPr lang="cs-CZ" dirty="0" smtClean="0"/>
              <a:t>Jsme schopni prevence?</a:t>
            </a:r>
          </a:p>
          <a:p>
            <a:r>
              <a:rPr lang="cs-CZ" dirty="0" smtClean="0"/>
              <a:t>Filosofický závěr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Mezinárodně: Česká republika musí mít ujasněný koncept i nástroje, jak jej mezinárodně prosazovat. Zatím nemá ani ten koncept, i když poslední aktualizace státní energetické koncepce vypadá nadějně.</a:t>
            </a:r>
          </a:p>
          <a:p>
            <a:r>
              <a:rPr lang="cs-CZ" dirty="0" smtClean="0"/>
              <a:t>Nicméně i v mezinárodním měřítku platí „co je doma, to se počítá“. Omezená („válečná“) ekonomika musí být provozuschopná z domácích nebo </a:t>
            </a:r>
            <a:r>
              <a:rPr lang="cs-CZ" dirty="0" err="1" smtClean="0"/>
              <a:t>substituovatelných</a:t>
            </a:r>
            <a:r>
              <a:rPr lang="cs-CZ" dirty="0" smtClean="0"/>
              <a:t> zdrojů. Proto také nesmíme ztratit těžební schopnost domácího uhlí, i když export elektřiny z něj vyrobené s účinností 30 a méně procent s velkou ekologickou zátěží je diskutabilní.</a:t>
            </a:r>
          </a:p>
          <a:p>
            <a:r>
              <a:rPr lang="cs-CZ" dirty="0" smtClean="0"/>
              <a:t>K prevenci patří i rozvoj soustav a politika, aby „obchodní cesty“ v plynu a elektřině dále vedly přes Českou republiku, nikoli ji obcházely a ona byla na jejich konci.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Lokální 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 domácnost je energetickým zařízením</a:t>
            </a:r>
          </a:p>
          <a:p>
            <a:r>
              <a:rPr lang="cs-CZ" dirty="0" smtClean="0"/>
              <a:t>Vhodné uplatnit „</a:t>
            </a:r>
            <a:r>
              <a:rPr lang="cs-CZ" dirty="0" err="1" smtClean="0"/>
              <a:t>korporátní</a:t>
            </a:r>
            <a:r>
              <a:rPr lang="cs-CZ" dirty="0" smtClean="0"/>
              <a:t> strategii“ na úrovni výrobních a logistických areálů, </a:t>
            </a:r>
            <a:r>
              <a:rPr lang="cs-CZ" dirty="0" err="1" smtClean="0"/>
              <a:t>sidlišť</a:t>
            </a:r>
            <a:r>
              <a:rPr lang="cs-CZ" dirty="0" smtClean="0"/>
              <a:t> a obchodních center. Například systém se sluneční elektrárnou na střeše, kogenerační </a:t>
            </a:r>
            <a:r>
              <a:rPr lang="cs-CZ" dirty="0" err="1" smtClean="0"/>
              <a:t>mikroturbínou</a:t>
            </a:r>
            <a:r>
              <a:rPr lang="cs-CZ" dirty="0" smtClean="0"/>
              <a:t> vyrábějící teplo i elektřinu a akumulací energie (teplá užitková voda, bazén) je velmi stabilní a schopný samostatného fungování i při </a:t>
            </a:r>
            <a:r>
              <a:rPr lang="cs-CZ" dirty="0" err="1" smtClean="0"/>
              <a:t>blackoutu</a:t>
            </a:r>
            <a:endParaRPr lang="cs-CZ" dirty="0" smtClean="0"/>
          </a:p>
          <a:p>
            <a:r>
              <a:rPr lang="cs-CZ" dirty="0" smtClean="0"/>
              <a:t>Není možné přecházet na topení dřívím („biomasou“) a vyvážet </a:t>
            </a:r>
            <a:r>
              <a:rPr lang="cs-CZ" dirty="0" err="1" smtClean="0"/>
              <a:t>peletky</a:t>
            </a:r>
            <a:r>
              <a:rPr lang="cs-CZ" dirty="0" smtClean="0"/>
              <a:t> do Rakouska.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-shrnutí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Největší problém je na úrovni koncepční. Technicky, ekonomicky i bezpečnostně zajímavá řešení existují, problém je s jejich prosazením.</a:t>
            </a:r>
          </a:p>
          <a:p>
            <a:r>
              <a:rPr lang="cs-CZ" dirty="0" smtClean="0"/>
              <a:t>Výše uvedená řešení nemusí být v rozporu s ekologií, domácí „ekologické“ zdroje naopak mnohdy devastují ornou půdu i krajinu.</a:t>
            </a:r>
          </a:p>
          <a:p>
            <a:r>
              <a:rPr lang="cs-CZ" dirty="0" smtClean="0"/>
              <a:t>Nutnost znát a řídit stávající systémy tak, aby byly stabilní i v nových podmínkách.</a:t>
            </a:r>
          </a:p>
          <a:p>
            <a:r>
              <a:rPr lang="cs-CZ" dirty="0" smtClean="0"/>
              <a:t>Nutno znát rizika implementace nových prvků: obnovitelné zdroje, počítačové systémy , ale i logistické prvky – například rozjíždění lokomotiv ve stejnou dobu.</a:t>
            </a:r>
          </a:p>
          <a:p>
            <a:r>
              <a:rPr lang="cs-CZ" dirty="0" smtClean="0"/>
              <a:t>Nepodceňovat riziko přerušení dodávky energie a být na ně připraven – klíčové prvky nutno nacvičit (evakuace metra, zajištění nebezpečných látek, prevence násilných činů apod.)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Filosofický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Mějme úctu k energii vesmíru, pokladům planety a síle přírody. Jedno špatné „zavrtění“ planety, atmosféry, oceánu může zlikvidovat celou civilizaci nebo její část.</a:t>
            </a:r>
          </a:p>
          <a:p>
            <a:r>
              <a:rPr lang="cs-CZ" dirty="0" smtClean="0"/>
              <a:t>Dnešní komfort civilizace jsou dary, nikoli „zboží“ určené k plýtvání a rozkrádání. O energii to platí obzvlášť.</a:t>
            </a:r>
          </a:p>
          <a:p>
            <a:r>
              <a:rPr lang="cs-CZ" dirty="0" smtClean="0"/>
              <a:t>Obecně platí, že výroba generuje peníze, kapitál. V energetice však kapitál v posledních 20 letech negeneroval novou výrobu ani další zařízení. To samo o sobě je ve vyspělé společnosti podezřelé. V době delšího </a:t>
            </a:r>
            <a:r>
              <a:rPr lang="cs-CZ" dirty="0" err="1" smtClean="0"/>
              <a:t>blackoutu</a:t>
            </a:r>
            <a:r>
              <a:rPr lang="cs-CZ" dirty="0" smtClean="0"/>
              <a:t> peníze neexistují a neexistují ani elektronické systémy, které by jimi platily.</a:t>
            </a:r>
          </a:p>
          <a:p>
            <a:r>
              <a:rPr lang="cs-CZ" dirty="0" smtClean="0"/>
              <a:t>Zamysleme se, zda krátkodobé zájmy stranických garnitur vytvářejí dlouhodobé a bezpečné prostředí a rozvoj oboru. Pokud ne, budou těmi, kdo bude soudit, zda jsme dnes „nemohli jinak“ především naši vnuci a svědomí. Ti nebudou hodnotit jenom omezený počet straníků v parlamentu, ale celou společnost, jíž jsme součástí.</a:t>
            </a:r>
          </a:p>
          <a:p>
            <a:r>
              <a:rPr lang="cs-CZ" dirty="0" smtClean="0"/>
              <a:t>Implementujme nařízení a vyhlášky s výše uvedeným vědomím, protože pouze vědomý rozvoj z nás dělá civilizaci schopnou přežití a dalšího vývoje.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Energetika současnosti </a:t>
            </a:r>
            <a:br>
              <a:rPr lang="cs-CZ" dirty="0" smtClean="0"/>
            </a:br>
            <a:r>
              <a:rPr lang="cs-CZ" sz="3100" dirty="0" smtClean="0"/>
              <a:t>jako technicko-sociální obor</a:t>
            </a:r>
            <a:br>
              <a:rPr lang="cs-CZ" sz="3100" dirty="0" smtClean="0"/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Takřka 100% závislost společnosti a všech jejích struktur</a:t>
            </a:r>
          </a:p>
          <a:p>
            <a:r>
              <a:rPr lang="cs-CZ" dirty="0" smtClean="0"/>
              <a:t>Minimální samovýroba a velmi omezená lokální výroba</a:t>
            </a:r>
          </a:p>
          <a:p>
            <a:r>
              <a:rPr lang="cs-CZ" dirty="0" smtClean="0"/>
              <a:t>Pokud věříme na HDP jako měřítko blahobytu, bez energie v dnešní době nevyrobíme prakticky žádný</a:t>
            </a:r>
          </a:p>
          <a:p>
            <a:r>
              <a:rPr lang="cs-CZ" dirty="0" smtClean="0"/>
              <a:t>Přerušení dodávek znamená faktickou likvidaci „týlu“ nebo „konkurence“, velká závislost i u silových a strategických složek společnosti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do energetiky patří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Elektřina</a:t>
            </a:r>
          </a:p>
          <a:p>
            <a:r>
              <a:rPr lang="cs-CZ" dirty="0" smtClean="0"/>
              <a:t>Teplo (v ČR 50% domácností centralizované)</a:t>
            </a:r>
          </a:p>
          <a:p>
            <a:r>
              <a:rPr lang="cs-CZ" dirty="0" smtClean="0"/>
              <a:t>Plyn (z dovozu)</a:t>
            </a:r>
          </a:p>
          <a:p>
            <a:r>
              <a:rPr lang="cs-CZ" dirty="0" smtClean="0"/>
              <a:t>Ropa (zahraniční vlastník nemá povinnost dále provozovat rafinerie)</a:t>
            </a:r>
          </a:p>
          <a:p>
            <a:r>
              <a:rPr lang="cs-CZ" dirty="0" smtClean="0"/>
              <a:t>Doprava (někdy součástí, někdy samostatně) – bilance surovin je společná</a:t>
            </a:r>
          </a:p>
          <a:p>
            <a:r>
              <a:rPr lang="cs-CZ" dirty="0" smtClean="0"/>
              <a:t>Nadnárodní sítě</a:t>
            </a:r>
          </a:p>
          <a:p>
            <a:r>
              <a:rPr lang="cs-CZ" dirty="0" smtClean="0"/>
              <a:t>Bilance energetických surovin včetně možné náhrady</a:t>
            </a:r>
          </a:p>
          <a:p>
            <a:r>
              <a:rPr lang="cs-CZ" dirty="0" smtClean="0"/>
              <a:t>Řídící infrastruktura (bez ní to nefunguje)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je energie potřeba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Svícení (nejen na domácí četbu, ale i prevenci kriminality)</a:t>
            </a:r>
          </a:p>
          <a:p>
            <a:r>
              <a:rPr lang="cs-CZ" dirty="0" smtClean="0"/>
              <a:t>Topení - ani lokální systémy nejsou dnes samotížné, mají tenké trubka a čerpadlo</a:t>
            </a:r>
          </a:p>
          <a:p>
            <a:r>
              <a:rPr lang="cs-CZ" dirty="0" smtClean="0"/>
              <a:t>Chod průmyslu a služeb</a:t>
            </a:r>
          </a:p>
          <a:p>
            <a:r>
              <a:rPr lang="cs-CZ" dirty="0" smtClean="0"/>
              <a:t>Provázanost síťových odvětví 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odojemy v Praze dnes z 50% nejsou nad úrovní spotřeby</a:t>
            </a:r>
          </a:p>
          <a:p>
            <a:pPr lvl="1"/>
            <a:r>
              <a:rPr lang="cs-CZ" dirty="0" smtClean="0"/>
              <a:t>kanalizační jímky mají kapacitu 24 hodin a polovina z nich není na kopcích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Pakliže umění přežít nějakou dobu bez elektřiny a pohonných hmot patří k bezpečnostním schopnostem národa, dnes to neumíme ani na to nejsme připraveni</a:t>
            </a:r>
          </a:p>
          <a:p>
            <a:r>
              <a:rPr lang="cs-CZ" dirty="0" smtClean="0"/>
              <a:t>Infrastruktura městských aglomerací, kde převážně žijeme, je narušena během hodin a paralyzována během dnů. Není třeba dělat nic dalšího.</a:t>
            </a:r>
          </a:p>
          <a:p>
            <a:r>
              <a:rPr lang="cs-CZ" dirty="0" smtClean="0"/>
              <a:t>Schopnosti zlepšit tento stav se nikdo systematicky nevěnuje. Toto fatální sociální riziko je znalými podceňováno a neznalými není vnímáno.</a:t>
            </a:r>
          </a:p>
          <a:p>
            <a:r>
              <a:rPr lang="cs-CZ" dirty="0" smtClean="0"/>
              <a:t>Naopak probíhá řada kroků, které ve svém důsledku takové riziko zvyšují.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Historický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Zvládnutí živlu, síly přírody, souvisí vždy s civilizací</a:t>
            </a:r>
          </a:p>
          <a:p>
            <a:r>
              <a:rPr lang="cs-CZ" dirty="0" smtClean="0"/>
              <a:t>Pravěk – oheň</a:t>
            </a:r>
          </a:p>
          <a:p>
            <a:r>
              <a:rPr lang="cs-CZ" dirty="0" smtClean="0"/>
              <a:t>Starověk – voda, země (Egypt, Mezopotámie)</a:t>
            </a:r>
          </a:p>
          <a:p>
            <a:r>
              <a:rPr lang="cs-CZ" dirty="0"/>
              <a:t>S</a:t>
            </a:r>
            <a:r>
              <a:rPr lang="cs-CZ" dirty="0" smtClean="0"/>
              <a:t>tředověk – vyspělé zemědělství, počátky řemesel a technologií</a:t>
            </a:r>
          </a:p>
          <a:p>
            <a:r>
              <a:rPr lang="cs-CZ" dirty="0" smtClean="0"/>
              <a:t>Novověk – parní stroj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Parní stroj a elektřina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Objev převodu ohromné síly fosilních paliv v energii</a:t>
            </a:r>
          </a:p>
          <a:p>
            <a:pPr lvl="1"/>
            <a:r>
              <a:rPr lang="cs-CZ" dirty="0" smtClean="0"/>
              <a:t>U dolu více surovin z větší hlubiny</a:t>
            </a:r>
          </a:p>
          <a:p>
            <a:pPr lvl="1"/>
            <a:r>
              <a:rPr lang="cs-CZ" dirty="0" smtClean="0"/>
              <a:t>U průmyslu více výrobků</a:t>
            </a:r>
          </a:p>
          <a:p>
            <a:pPr lvl="1"/>
            <a:r>
              <a:rPr lang="cs-CZ" dirty="0" smtClean="0"/>
              <a:t>V dopravě větší mobilita</a:t>
            </a:r>
          </a:p>
          <a:p>
            <a:pPr lvl="1"/>
            <a:r>
              <a:rPr lang="cs-CZ" dirty="0" smtClean="0"/>
              <a:t>Ve vojenské dopravě také větší mobilita (jiné civilizace proti tomu neměly šanci)</a:t>
            </a:r>
          </a:p>
          <a:p>
            <a:r>
              <a:rPr lang="cs-CZ" dirty="0" smtClean="0"/>
              <a:t>Přidáme generátor = rozvod energie až do domu</a:t>
            </a:r>
          </a:p>
          <a:p>
            <a:r>
              <a:rPr lang="cs-CZ" dirty="0" smtClean="0"/>
              <a:t>Jaderná elektrárna = jaderný „kotel“ a „normální“ generátor</a:t>
            </a:r>
          </a:p>
          <a:p>
            <a:r>
              <a:rPr lang="cs-CZ" dirty="0" smtClean="0"/>
              <a:t>Elektronika je nadstavba nad elektřinou a bez ní nefunguje. Dnes s ní řídíme takřka vše, energetiku nevyjímaje.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Síťová odvětví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Propojenost, ve většině případů nadnárodní</a:t>
            </a:r>
          </a:p>
          <a:p>
            <a:r>
              <a:rPr lang="cs-CZ" dirty="0" smtClean="0"/>
              <a:t>Složitá a obvykle hierarchická řídící struktura daná technickým charakterem odvětví. Součástí řídících systémů je stabilní a bezpečný provoz.</a:t>
            </a:r>
          </a:p>
          <a:p>
            <a:r>
              <a:rPr lang="cs-CZ" dirty="0" smtClean="0"/>
              <a:t>Zdroj je ve většině případů jinde než spotřeba, nutný přenos (včetně větrných parků)</a:t>
            </a:r>
          </a:p>
          <a:p>
            <a:r>
              <a:rPr lang="cs-CZ" dirty="0" smtClean="0"/>
              <a:t>Nadnárodní charakter, v mnoha případech je zdroj v oblastech, které nemáme pod kontrolou, tento trend narůstá</a:t>
            </a:r>
          </a:p>
          <a:p>
            <a:r>
              <a:rPr lang="cs-CZ" dirty="0" smtClean="0"/>
              <a:t>Absolutní závislost současné společnosti, tento trend rovněž narůstá (obchody a kanceláře bez oken a bez světla jako obraz doby – to tisíce let nebylo)</a:t>
            </a:r>
          </a:p>
          <a:p>
            <a:r>
              <a:rPr lang="cs-CZ" dirty="0" smtClean="0"/>
              <a:t>Omezená nebo paralyzovaná funkčnost oddělené části sítě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182</TotalTime>
  <Words>1822</Words>
  <Application>Microsoft Office PowerPoint</Application>
  <PresentationFormat>Předvádění na obrazovce (4:3)</PresentationFormat>
  <Paragraphs>147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Bohatý</vt:lpstr>
      <vt:lpstr>Energetická bezpečnost</vt:lpstr>
      <vt:lpstr>Pohledy na problematiku</vt:lpstr>
      <vt:lpstr>Energetika současnosti  jako technicko-sociální obor </vt:lpstr>
      <vt:lpstr>Co do energetiky patří</vt:lpstr>
      <vt:lpstr>K čemu je energie potřeba</vt:lpstr>
      <vt:lpstr>Shrnutí</vt:lpstr>
      <vt:lpstr>Historický vývoj</vt:lpstr>
      <vt:lpstr>Parní stroj a elektřina</vt:lpstr>
      <vt:lpstr>Síťová odvětví</vt:lpstr>
      <vt:lpstr>Specifika jednotlivých sítí</vt:lpstr>
      <vt:lpstr>Tržní prostředí</vt:lpstr>
      <vt:lpstr>Deformace tržního prostředí</vt:lpstr>
      <vt:lpstr>Elektronizace, kybernetizace</vt:lpstr>
      <vt:lpstr>Fukushima aneb nešlo o jaderný výbuch</vt:lpstr>
      <vt:lpstr>Zelená elektřina</vt:lpstr>
      <vt:lpstr>Vývoj spotřeby elektřiny</vt:lpstr>
      <vt:lpstr>Bezpečná implementace obnovitelných zdrojů energie</vt:lpstr>
      <vt:lpstr>Blackout</vt:lpstr>
      <vt:lpstr>Plynová krize</vt:lpstr>
      <vt:lpstr>Prevence</vt:lpstr>
      <vt:lpstr>Lokální rozvoj</vt:lpstr>
      <vt:lpstr>Prevence -shrnutí</vt:lpstr>
      <vt:lpstr>Filosofický 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Energetická bezpečnost</dc:title>
  <dc:creator>Hynek</dc:creator>
  <cp:lastModifiedBy>Hynek</cp:lastModifiedBy>
  <cp:revision>31</cp:revision>
  <dcterms:created xsi:type="dcterms:W3CDTF">2012-09-27T01:51:08Z</dcterms:created>
  <dcterms:modified xsi:type="dcterms:W3CDTF">2012-10-09T10:37:36Z</dcterms:modified>
</cp:coreProperties>
</file>