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98" r:id="rId2"/>
    <p:sldId id="257" r:id="rId3"/>
    <p:sldId id="258" r:id="rId4"/>
    <p:sldId id="268" r:id="rId5"/>
    <p:sldId id="275" r:id="rId6"/>
    <p:sldId id="277" r:id="rId7"/>
    <p:sldId id="279" r:id="rId8"/>
    <p:sldId id="281" r:id="rId9"/>
    <p:sldId id="283" r:id="rId10"/>
    <p:sldId id="285" r:id="rId11"/>
    <p:sldId id="287" r:id="rId12"/>
    <p:sldId id="289" r:id="rId13"/>
    <p:sldId id="291" r:id="rId14"/>
    <p:sldId id="293" r:id="rId15"/>
    <p:sldId id="273" r:id="rId16"/>
    <p:sldId id="300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4CB0C-69C6-44FB-BF96-5660A6B3F48C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29F6A-626C-4447-B656-FD06C893678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55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C543B-E163-4D0C-868E-74ED5D49C2D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26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C543B-E163-4D0C-868E-74ED5D49C2D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93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C543B-E163-4D0C-868E-74ED5D49C2D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10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11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99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58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95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93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2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62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14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18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07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92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4FF2-7405-4801-A1A1-56205325E053}" type="datetimeFigureOut">
              <a:rPr lang="cs-CZ" smtClean="0"/>
              <a:t>27.1.2013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C4CD-8C5D-4EF4-8814-9453396FEEA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96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656183"/>
          </a:xfrm>
        </p:spPr>
        <p:txBody>
          <a:bodyPr/>
          <a:lstStyle/>
          <a:p>
            <a:r>
              <a:rPr lang="cs-CZ" sz="3200" dirty="0" smtClean="0"/>
              <a:t>Přednáška</a:t>
            </a:r>
            <a:r>
              <a:rPr lang="cs-CZ" dirty="0" smtClean="0"/>
              <a:t> v klubu Violino </a:t>
            </a:r>
            <a:br>
              <a:rPr lang="cs-CZ" dirty="0" smtClean="0"/>
            </a:br>
            <a:r>
              <a:rPr lang="cs-CZ" dirty="0" smtClean="0"/>
              <a:t>16. ledna 2013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2641848"/>
          </a:xfrm>
        </p:spPr>
        <p:txBody>
          <a:bodyPr>
            <a:noAutofit/>
          </a:bodyPr>
          <a:lstStyle/>
          <a:p>
            <a:r>
              <a:rPr lang="cs-CZ" sz="4000" dirty="0" smtClean="0"/>
              <a:t>Budoucnost  a rizika spojená s předpokládanými klimatickými změnami a demografickým vývojem ve světě a v České republice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6008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5040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cs-CZ" sz="3100" dirty="0" smtClean="0"/>
              <a:t>B) Rizika spojená s demografickými změnami</a:t>
            </a:r>
            <a:r>
              <a:rPr lang="cs-CZ" sz="2400" dirty="0" smtClean="0"/>
              <a:t>			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992888" cy="51125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cs-CZ" sz="2000" b="1" dirty="0" smtClean="0">
                <a:solidFill>
                  <a:schemeClr val="tx1"/>
                </a:solidFill>
              </a:rPr>
              <a:t>Bezpečnostní strategie vlády ČR z r. 2011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 Nadále </a:t>
            </a:r>
            <a:r>
              <a:rPr lang="cs-CZ" sz="2000" dirty="0">
                <a:solidFill>
                  <a:schemeClr val="tx1"/>
                </a:solidFill>
              </a:rPr>
              <a:t>porostou bezpečnostní dopady demografických </a:t>
            </a:r>
            <a:r>
              <a:rPr lang="cs-CZ" sz="2000" dirty="0" smtClean="0">
                <a:solidFill>
                  <a:schemeClr val="tx1"/>
                </a:solidFill>
              </a:rPr>
              <a:t>    změn.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Problémy </a:t>
            </a:r>
            <a:r>
              <a:rPr lang="cs-CZ" sz="2000" dirty="0">
                <a:solidFill>
                  <a:schemeClr val="tx1"/>
                </a:solidFill>
              </a:rPr>
              <a:t>spojené s </a:t>
            </a:r>
            <a:r>
              <a:rPr lang="cs-CZ" sz="2000" dirty="0" smtClean="0">
                <a:solidFill>
                  <a:schemeClr val="tx1"/>
                </a:solidFill>
              </a:rPr>
              <a:t>chudobou a </a:t>
            </a:r>
            <a:r>
              <a:rPr lang="cs-CZ" sz="2000" dirty="0">
                <a:solidFill>
                  <a:schemeClr val="tx1"/>
                </a:solidFill>
              </a:rPr>
              <a:t>nedostatkem základních potřeb a služeb v regionech s vysokým a rychlým nárůstem </a:t>
            </a:r>
            <a:r>
              <a:rPr lang="cs-CZ" sz="2000" dirty="0" smtClean="0">
                <a:solidFill>
                  <a:schemeClr val="tx1"/>
                </a:solidFill>
              </a:rPr>
              <a:t>populace mohou </a:t>
            </a:r>
            <a:r>
              <a:rPr lang="cs-CZ" sz="2000" dirty="0">
                <a:solidFill>
                  <a:schemeClr val="tx1"/>
                </a:solidFill>
              </a:rPr>
              <a:t>výrazně zvýšit pravděpodobnost výskytu extremismu, kriminality, lokálních ozbrojených konfliktů a masové nekontrolovatelné </a:t>
            </a:r>
            <a:r>
              <a:rPr lang="cs-CZ" sz="2000" dirty="0" smtClean="0">
                <a:solidFill>
                  <a:schemeClr val="tx1"/>
                </a:solidFill>
              </a:rPr>
              <a:t>migrace.</a:t>
            </a:r>
            <a:endParaRPr lang="cs-CZ" sz="2000" dirty="0" smtClean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2</a:t>
            </a:r>
            <a:r>
              <a:rPr lang="cs-CZ" sz="2000" b="1" dirty="0" smtClean="0">
                <a:solidFill>
                  <a:schemeClr val="tx1"/>
                </a:solidFill>
              </a:rPr>
              <a:t>.   Předpokládaný demografický vývoj v ČR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očet </a:t>
            </a:r>
            <a:r>
              <a:rPr lang="cs-CZ" sz="2000" dirty="0" smtClean="0">
                <a:solidFill>
                  <a:schemeClr val="tx1"/>
                </a:solidFill>
              </a:rPr>
              <a:t>obyvatel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ložení (etnické, náboženské, kulturní, vzdělanostní…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chopnost soužití majority s minoritami (odvyknutí – odsun Němců, rozdělení republiky)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472608"/>
          </a:xfrm>
          <a:solidFill>
            <a:schemeClr val="bg1"/>
          </a:solidFill>
        </p:spPr>
        <p:txBody>
          <a:bodyPr lIns="180000"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3.   </a:t>
            </a:r>
            <a:r>
              <a:rPr lang="cs-CZ" sz="2000" b="1" dirty="0" smtClean="0"/>
              <a:t>Negativní </a:t>
            </a:r>
            <a:r>
              <a:rPr lang="cs-CZ" sz="2000" b="1" dirty="0"/>
              <a:t>aspekty </a:t>
            </a:r>
            <a:r>
              <a:rPr lang="cs-CZ" sz="2000" b="1" dirty="0" smtClean="0"/>
              <a:t>(mezinárodní) </a:t>
            </a:r>
            <a:r>
              <a:rPr lang="cs-CZ" sz="2000" b="1" dirty="0"/>
              <a:t>migrace</a:t>
            </a:r>
            <a:r>
              <a:rPr lang="cs-CZ" sz="2000" b="1" dirty="0" smtClean="0"/>
              <a:t>.</a:t>
            </a:r>
          </a:p>
          <a:p>
            <a:pPr marL="702900"/>
            <a:r>
              <a:rPr lang="cs-CZ" sz="2000" dirty="0" smtClean="0"/>
              <a:t>Negativním </a:t>
            </a:r>
            <a:r>
              <a:rPr lang="cs-CZ" sz="2000" dirty="0"/>
              <a:t>jevem je zejména nelegální </a:t>
            </a:r>
            <a:r>
              <a:rPr lang="cs-CZ" sz="2000" dirty="0" smtClean="0"/>
              <a:t>migrace a </a:t>
            </a:r>
            <a:r>
              <a:rPr lang="cs-CZ" sz="2000" dirty="0"/>
              <a:t>její možné důsledky, </a:t>
            </a:r>
            <a:r>
              <a:rPr lang="cs-CZ" sz="2000" dirty="0" smtClean="0"/>
              <a:t>                například </a:t>
            </a:r>
            <a:r>
              <a:rPr lang="cs-CZ" sz="2000" dirty="0"/>
              <a:t>napojení na organizovaný zločin</a:t>
            </a:r>
            <a:r>
              <a:rPr lang="cs-CZ" sz="2000" dirty="0" smtClean="0"/>
              <a:t>.</a:t>
            </a:r>
          </a:p>
          <a:p>
            <a:pPr marL="702900"/>
            <a:r>
              <a:rPr lang="cs-CZ" sz="2000" dirty="0" smtClean="0"/>
              <a:t>Pozitivní </a:t>
            </a:r>
            <a:r>
              <a:rPr lang="cs-CZ" sz="2000" dirty="0"/>
              <a:t>přínosy legální </a:t>
            </a:r>
            <a:r>
              <a:rPr lang="cs-CZ" sz="2000" dirty="0" smtClean="0"/>
              <a:t>migrace pro </a:t>
            </a:r>
            <a:r>
              <a:rPr lang="cs-CZ" sz="2000" dirty="0"/>
              <a:t>kulturní, politický a ekonomický rozvoj společnosti může oslabit nedostatečná </a:t>
            </a:r>
            <a:r>
              <a:rPr lang="cs-CZ" sz="2000" dirty="0" smtClean="0"/>
              <a:t>integrace přistěhovalců</a:t>
            </a:r>
            <a:r>
              <a:rPr lang="cs-CZ" sz="2000" dirty="0"/>
              <a:t>. Ta může být zdrojem sociálního napětí, které může ústit například v </a:t>
            </a:r>
            <a:r>
              <a:rPr lang="cs-CZ" sz="2000" dirty="0" smtClean="0"/>
              <a:t>nežádoucí radikalizaci </a:t>
            </a:r>
            <a:r>
              <a:rPr lang="cs-CZ" sz="2000" dirty="0"/>
              <a:t>členů přistěhovaleckých komunit</a:t>
            </a:r>
            <a:r>
              <a:rPr lang="cs-CZ" sz="2000" dirty="0" smtClean="0"/>
              <a:t>.</a:t>
            </a:r>
          </a:p>
          <a:p>
            <a:pPr marL="457200" indent="-457200">
              <a:buAutoNum type="arabicPeriod" startAt="4"/>
            </a:pPr>
            <a:r>
              <a:rPr lang="cs-CZ" sz="2000" b="1" dirty="0" smtClean="0"/>
              <a:t>Možné dopady začleňování nových (sociálních) skupin</a:t>
            </a:r>
          </a:p>
          <a:p>
            <a:pPr marL="882900"/>
            <a:r>
              <a:rPr lang="cs-CZ" sz="2000" dirty="0" smtClean="0"/>
              <a:t>Rovnoměrné rozložení v teritoriu</a:t>
            </a:r>
          </a:p>
          <a:p>
            <a:pPr marL="882900"/>
            <a:r>
              <a:rPr lang="cs-CZ" sz="2000" dirty="0" smtClean="0"/>
              <a:t>Vytváření sociálně vyloučených lokalit – se všemi důsledky až po organizovaný zločin, korupci atd.</a:t>
            </a:r>
          </a:p>
          <a:p>
            <a:pPr marL="882900"/>
            <a:r>
              <a:rPr lang="cs-CZ" sz="2000" dirty="0" smtClean="0"/>
              <a:t>Vznik ghett (vlastní pravidla odlišná od majoritní části) – už téměř nemá řešení – viz „slumy“ L. Americe, Africe (Keňa), Palestinské uprchlické tábory (už 3. generace), cikánské lokality na východě Slovenska</a:t>
            </a:r>
            <a:endParaRPr lang="cs-CZ" sz="2000" dirty="0"/>
          </a:p>
          <a:p>
            <a:pPr marL="88290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029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692696"/>
            <a:ext cx="8301608" cy="590465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sz="2000" dirty="0" smtClean="0"/>
              <a:t>5</a:t>
            </a:r>
            <a:r>
              <a:rPr lang="cs-CZ" sz="2000" b="1" dirty="0" smtClean="0"/>
              <a:t>.  Jsme připraveni (připravováni) na tato rizika?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Školy - výchova od dětství k životu v multietnické společnosti – viz některé země (současní školáci již budou s  touto problematikou plně konfrontováni)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Školy - výchova pedagogů a novinářů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Média -  (minimálně ta veřejnoprávní) kultivace veřejného mínění a společnosti vůbec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Příprava pracovníků veřejné správy a </a:t>
            </a:r>
            <a:r>
              <a:rPr lang="cs-CZ" sz="2000" b="1" dirty="0" smtClean="0"/>
              <a:t>politiků </a:t>
            </a:r>
            <a:endParaRPr lang="cs-CZ" sz="2000" dirty="0" smtClean="0"/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Tvorba potřebných kvalitních vizí a politik (ne na jedno volební období a ne podle barvy strany)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Musí se to stát jednou z celospolečenských priorit napříč věkovými i sociálními vrstvami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Připravenost bezpečnostního systému státu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Připravenost právního prostředí (legislativa, soudní systém)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Sociální jistoty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420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000" dirty="0" smtClean="0"/>
              <a:t>6. </a:t>
            </a:r>
            <a:r>
              <a:rPr lang="cs-CZ" sz="2000" b="1" dirty="0" smtClean="0"/>
              <a:t>Prohráváme souboj s časem </a:t>
            </a:r>
            <a:r>
              <a:rPr lang="cs-CZ" sz="2000" dirty="0" smtClean="0"/>
              <a:t>– viz naše sociálně </a:t>
            </a:r>
            <a:r>
              <a:rPr lang="cs-CZ" sz="2000" dirty="0"/>
              <a:t>vyloučené skupiny  </a:t>
            </a:r>
            <a:r>
              <a:rPr lang="cs-CZ" sz="2000" dirty="0" smtClean="0"/>
              <a:t>  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7. </a:t>
            </a:r>
            <a:r>
              <a:rPr lang="cs-CZ" sz="2000" b="1" dirty="0" smtClean="0"/>
              <a:t>Kdo to </a:t>
            </a:r>
            <a:r>
              <a:rPr lang="cs-CZ" sz="2000" b="1" dirty="0" smtClean="0"/>
              <a:t>jsou (zatím)? </a:t>
            </a:r>
            <a:endParaRPr lang="cs-CZ" sz="2000" b="1" dirty="0" smtClean="0"/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Bezdomovci  </a:t>
            </a:r>
            <a:r>
              <a:rPr lang="cs-CZ" sz="2000" dirty="0"/>
              <a:t>a </a:t>
            </a:r>
            <a:r>
              <a:rPr lang="cs-CZ" sz="2000" dirty="0" smtClean="0"/>
              <a:t>rodiny </a:t>
            </a:r>
            <a:r>
              <a:rPr lang="cs-CZ" sz="2000" dirty="0"/>
              <a:t>s malými dětmi, jejichž rodiče jsou dlouhodobě nezaměstnaní. </a:t>
            </a:r>
            <a:endParaRPr lang="cs-CZ" sz="2000" dirty="0" smtClean="0"/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Nezaměstnaní (především Romové)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000" dirty="0" smtClean="0"/>
              <a:t>8.</a:t>
            </a:r>
            <a:r>
              <a:rPr lang="cs-CZ" sz="2400" dirty="0" smtClean="0"/>
              <a:t> </a:t>
            </a:r>
            <a:r>
              <a:rPr lang="cs-CZ" sz="2000" b="1" dirty="0" smtClean="0"/>
              <a:t>Proč selháváme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Neplníme ani jeden cíl z bodu 5) – např. </a:t>
            </a:r>
            <a:r>
              <a:rPr lang="cs-CZ" sz="2000" dirty="0"/>
              <a:t>V ČR bylo přijato od roku 1990 cca 70 usnesení vlády a 3 koncepce romské integrace. V téže době </a:t>
            </a:r>
            <a:r>
              <a:rPr lang="cs-CZ" sz="2000" dirty="0" smtClean="0"/>
              <a:t>naopak vznikla </a:t>
            </a:r>
            <a:r>
              <a:rPr lang="cs-CZ" sz="2000" dirty="0"/>
              <a:t>řada nových </a:t>
            </a:r>
            <a:r>
              <a:rPr lang="cs-CZ" sz="2000" b="1" dirty="0"/>
              <a:t>sociálně</a:t>
            </a:r>
            <a:r>
              <a:rPr lang="cs-CZ" sz="2000" dirty="0"/>
              <a:t> </a:t>
            </a:r>
            <a:r>
              <a:rPr lang="cs-CZ" sz="2000" b="1" dirty="0"/>
              <a:t>vyloučených</a:t>
            </a:r>
            <a:r>
              <a:rPr lang="cs-CZ" sz="2000" dirty="0"/>
              <a:t> </a:t>
            </a:r>
            <a:r>
              <a:rPr lang="cs-CZ" sz="2000" b="1" dirty="0" smtClean="0"/>
              <a:t>lokalit</a:t>
            </a:r>
            <a:endParaRPr lang="cs-CZ" sz="2000" dirty="0" smtClean="0"/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Selhalo a selhává školství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Nedaří se řešit zaměstnanost (neviditelná ruka trhu toto neumí a umět nebude) a stát ani obce si neponechaly některé segmenty (služby), kde by také mohly aktivně vytvářet a ovlivňovat pracovní místa</a:t>
            </a:r>
            <a:r>
              <a:rPr lang="cs-CZ" sz="2000" b="1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Zadlužování sociálně slabých (lichva, exekuce apod.)</a:t>
            </a:r>
            <a:endParaRPr lang="cs-CZ" sz="2000" dirty="0"/>
          </a:p>
          <a:p>
            <a:pPr lvl="1">
              <a:buFont typeface="Arial" pitchFamily="34" charset="0"/>
              <a:buChar char="•"/>
            </a:pPr>
            <a:endParaRPr lang="cs-CZ" sz="2000" dirty="0" smtClean="0"/>
          </a:p>
          <a:p>
            <a:pPr lvl="1">
              <a:buFont typeface="Arial" pitchFamily="34" charset="0"/>
              <a:buChar char="•"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8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Nepřiměřené zbavování se bytového fondu u některých obcí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Nepropracovaný systém soc. dávek (ve srovnání s pracujícími)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Nízká vymahatelnost práva, udržování pořádku atd.</a:t>
            </a:r>
          </a:p>
          <a:p>
            <a:pPr lvl="1">
              <a:buFont typeface="Arial" pitchFamily="34" charset="0"/>
              <a:buChar char="•"/>
            </a:pPr>
            <a:endParaRPr lang="cs-CZ" sz="2000" dirty="0" smtClean="0"/>
          </a:p>
          <a:p>
            <a:pPr marL="457200" indent="-457200">
              <a:buAutoNum type="arabicPeriod" startAt="9"/>
            </a:pPr>
            <a:r>
              <a:rPr lang="cs-CZ" sz="2000" b="1" dirty="0" smtClean="0"/>
              <a:t>Co dál ?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Dokonalé řešení není (takový autor by již byl nositelem Nobelovy ceny)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Problematika je to složitá a komplexní – možná na speciální úřad a čím dříve, tím lépe.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Životní </a:t>
            </a:r>
            <a:r>
              <a:rPr lang="cs-CZ" sz="2000" dirty="0"/>
              <a:t>podmínky obyvatel těchto lokalit jsou frustrující. Lidé nemají žádné životní perspektivy, </a:t>
            </a:r>
            <a:r>
              <a:rPr lang="cs-CZ" sz="2000" dirty="0" smtClean="0"/>
              <a:t>většinou </a:t>
            </a:r>
            <a:r>
              <a:rPr lang="cs-CZ" sz="2000" dirty="0"/>
              <a:t>žijí ze dne na den, bez plánů do budoucna. Hlavním problémem je, že nedokáží sami tuto situaci změnit a vlastně ani nevědí jak.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Nezačínáme na zelené louce </a:t>
            </a:r>
            <a:r>
              <a:rPr lang="cs-CZ" sz="2000" dirty="0" smtClean="0"/>
              <a:t>(viz citované množství </a:t>
            </a:r>
            <a:r>
              <a:rPr lang="cs-CZ" sz="2000" dirty="0" smtClean="0"/>
              <a:t>cca 70 usnesení vlády a 3 koncepce romské integrace)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Stanovit konkrétní krátkodobé, střednědobé i dlouhodobé úkoly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/>
              <a:t>Tvrdě vymýtit veškeré spekulanty a populizmus z této oblasti</a:t>
            </a:r>
          </a:p>
          <a:p>
            <a:pPr lvl="1">
              <a:buFont typeface="Arial" pitchFamily="34" charset="0"/>
              <a:buChar char="•"/>
            </a:pPr>
            <a:r>
              <a:rPr lang="cs-CZ" sz="2000" b="1" dirty="0" smtClean="0"/>
              <a:t>Kdy začnout ? - HNED!</a:t>
            </a:r>
          </a:p>
          <a:p>
            <a:pPr lvl="1">
              <a:buFont typeface="Arial" pitchFamily="34" charset="0"/>
              <a:buChar char="•"/>
            </a:pPr>
            <a:r>
              <a:rPr lang="cs-CZ" sz="2000" b="1" dirty="0" smtClean="0"/>
              <a:t>Kde začnout ? -  VŠUDE !</a:t>
            </a:r>
          </a:p>
          <a:p>
            <a:pPr lvl="1">
              <a:buFont typeface="Arial" pitchFamily="34" charset="0"/>
              <a:buChar char="•"/>
            </a:pPr>
            <a:endParaRPr lang="cs-CZ" sz="2000" dirty="0" smtClean="0"/>
          </a:p>
          <a:p>
            <a:pPr marL="45720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64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Snižování a eliminace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Prevence – prevence – prevence !!!!</a:t>
            </a:r>
          </a:p>
          <a:p>
            <a:r>
              <a:rPr lang="cs-CZ" dirty="0" smtClean="0"/>
              <a:t>Odvaha přiznat si rizika </a:t>
            </a:r>
          </a:p>
          <a:p>
            <a:r>
              <a:rPr lang="cs-CZ" dirty="0"/>
              <a:t>N</a:t>
            </a:r>
            <a:r>
              <a:rPr lang="cs-CZ" dirty="0" smtClean="0"/>
              <a:t>utnost přijímání včasných opatření </a:t>
            </a:r>
          </a:p>
          <a:p>
            <a:r>
              <a:rPr lang="cs-CZ" dirty="0" smtClean="0"/>
              <a:t>Připravit na to veřejnost a získat ji pro přijetí (přijímání) nepříjemných a nepopulárních opatření</a:t>
            </a:r>
          </a:p>
          <a:p>
            <a:r>
              <a:rPr lang="cs-CZ" dirty="0" smtClean="0"/>
              <a:t>Brát rozvoj venkova jako investici do nového zemědělství</a:t>
            </a:r>
          </a:p>
          <a:p>
            <a:r>
              <a:rPr lang="cs-CZ" dirty="0" smtClean="0"/>
              <a:t>Včasné dobudování potřebné infrastruktury </a:t>
            </a:r>
            <a:r>
              <a:rPr lang="cs-CZ" dirty="0"/>
              <a:t>(dokud jsou ještě dostupné </a:t>
            </a:r>
            <a:r>
              <a:rPr lang="cs-CZ" dirty="0" smtClean="0"/>
              <a:t>finanční a materiální </a:t>
            </a:r>
            <a:r>
              <a:rPr lang="cs-CZ" dirty="0"/>
              <a:t>zdroje) </a:t>
            </a:r>
            <a:endParaRPr lang="cs-CZ" dirty="0" smtClean="0"/>
          </a:p>
          <a:p>
            <a:r>
              <a:rPr lang="cs-CZ" dirty="0" smtClean="0"/>
              <a:t>„trvale udržitelný rozvoj“ nebo spíše „udržitelný ústup“???</a:t>
            </a:r>
          </a:p>
          <a:p>
            <a:r>
              <a:rPr lang="cs-CZ" dirty="0" smtClean="0"/>
              <a:t>Příprava na soužití s jinými etniky a náboženstvími</a:t>
            </a:r>
          </a:p>
          <a:p>
            <a:r>
              <a:rPr lang="cs-CZ" dirty="0" smtClean="0"/>
              <a:t>Příprava zdravotního systému na nové choroby</a:t>
            </a:r>
          </a:p>
          <a:p>
            <a:r>
              <a:rPr lang="cs-CZ" dirty="0" smtClean="0"/>
              <a:t>A mnohá další …..  (školství, soc. systém….)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8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920880" cy="5904656"/>
          </a:xfrm>
        </p:spPr>
        <p:txBody>
          <a:bodyPr/>
          <a:lstStyle/>
          <a:p>
            <a:r>
              <a:rPr lang="cs-CZ" dirty="0" smtClean="0"/>
              <a:t>Prognózy demografického vývoje v ČR</a:t>
            </a:r>
            <a:endParaRPr lang="cs-CZ" dirty="0"/>
          </a:p>
        </p:txBody>
      </p:sp>
      <p:pic>
        <p:nvPicPr>
          <p:cNvPr id="1026" name="Picture 2" descr="C:\Users\Miroslav\Documents\Demografie\skenování0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189038"/>
            <a:ext cx="7050087" cy="4479925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6316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roslav\Documents\eveyr2_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7" y="404813"/>
            <a:ext cx="7628466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pro obsah 15" descr="http://www.emdat.be/sites/default/files/Trends/natural/world_1900_2011/affyr1_vie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" y="260350"/>
            <a:ext cx="7821084" cy="5865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://www.emdat.be/sites/default/files/Trends/natural/world_1900_2011/kilyr1_vie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04813"/>
            <a:ext cx="7969249" cy="5976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8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920880" cy="576064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tx1"/>
                </a:solidFill>
              </a:rPr>
              <a:t>Bezpečnostní strategie ČR z r. 2011 definuje celkem 9 rizik, mimo jiné: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Terorismus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Negativní dopady migrace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Organizovaný zločin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Ohrožení kritické infrastruktury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Pohromy přírodního a antropogenního původu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A další ….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tx1"/>
                </a:solidFill>
              </a:rPr>
              <a:t>Změna klimatu – není uváděna - proč??!!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http://www.emdat.be/sites/default/files/Trends/natural/world_1900_2011/disyr1_vie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1" y="476250"/>
            <a:ext cx="7533217" cy="5649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3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A) Rizika v důsledku klimatických změn</a:t>
            </a:r>
            <a:endParaRPr lang="cs-CZ" sz="2400" b="1" dirty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Změna </a:t>
            </a:r>
            <a:r>
              <a:rPr lang="cs-CZ" sz="2400" dirty="0" smtClean="0"/>
              <a:t>klimatu -  „matka všech budoucích hrozeb a konfliktů“  (</a:t>
            </a:r>
            <a:r>
              <a:rPr lang="cs-CZ" sz="2400" dirty="0" err="1" smtClean="0"/>
              <a:t>Jamie</a:t>
            </a:r>
            <a:r>
              <a:rPr lang="cs-CZ" sz="2400" dirty="0" smtClean="0"/>
              <a:t> </a:t>
            </a:r>
            <a:r>
              <a:rPr lang="cs-CZ" sz="2400" dirty="0" err="1" smtClean="0"/>
              <a:t>Shea</a:t>
            </a:r>
            <a:r>
              <a:rPr lang="cs-CZ" sz="2400" dirty="0" smtClean="0"/>
              <a:t>, zástupce nám. gen. taj. NATO pro nové bezpečnostní výzvy)</a:t>
            </a:r>
          </a:p>
          <a:p>
            <a:pPr lvl="1"/>
            <a:r>
              <a:rPr lang="cs-CZ" sz="2400" dirty="0" smtClean="0"/>
              <a:t>Sucho, degradace půdy</a:t>
            </a:r>
          </a:p>
          <a:p>
            <a:pPr lvl="1"/>
            <a:r>
              <a:rPr lang="cs-CZ" sz="2400" dirty="0" smtClean="0"/>
              <a:t>Ztráta zdrojů vody a půdy a potravin a masová migrace</a:t>
            </a:r>
          </a:p>
          <a:p>
            <a:pPr lvl="1"/>
            <a:r>
              <a:rPr lang="cs-CZ" sz="2400" dirty="0" smtClean="0"/>
              <a:t>Rozsah, ničivost a rychlost těchto změn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Demografické změny – stárnutí a úbytek naší (domovské) populace a doplňování? Jinou – odkud?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Časování těchto změn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295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0"/>
            <a:ext cx="8280920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 smtClean="0"/>
              <a:t>Obsah </a:t>
            </a:r>
            <a:r>
              <a:rPr lang="cs-CZ" sz="1800" b="1" dirty="0"/>
              <a:t>možných konfliktů lze vyjádřit pomocí tzv. konfliktních </a:t>
            </a:r>
            <a:r>
              <a:rPr lang="cs-CZ" sz="1800" b="1" dirty="0" smtClean="0"/>
              <a:t>konstelací,  </a:t>
            </a:r>
            <a:r>
              <a:rPr lang="cs-CZ" sz="1800" b="1" dirty="0"/>
              <a:t>v nichž </a:t>
            </a:r>
            <a:r>
              <a:rPr lang="cs-CZ" sz="1800" b="1" dirty="0" smtClean="0"/>
              <a:t>proměny (úpadek</a:t>
            </a:r>
            <a:r>
              <a:rPr lang="cs-CZ" sz="1800" b="1" dirty="0"/>
              <a:t>) fyzického prostředí umocňuje sociální destabilizaci a vede ke konfliktu:</a:t>
            </a:r>
          </a:p>
          <a:p>
            <a:pPr marL="0" indent="0">
              <a:buNone/>
            </a:pPr>
            <a:r>
              <a:rPr lang="cs-CZ" sz="1800" dirty="0"/>
              <a:t> </a:t>
            </a:r>
          </a:p>
          <a:p>
            <a:pPr marL="0" indent="0">
              <a:buNone/>
            </a:pPr>
            <a:r>
              <a:rPr lang="cs-CZ" sz="1800" dirty="0"/>
              <a:t>1)  Klimaticky vyvolané znehodnocení zdrojů sladké vody: dnes 1,1 miliardy nemá spolehlivý přístup k pitné vodě a v budoucnu to zasáhne další stovky milionů lidí – nejhůř v zemích, které jsou už dnes politicky a institucionálně na hranici svých možností.</a:t>
            </a:r>
          </a:p>
          <a:p>
            <a:pPr marL="0" indent="0">
              <a:buNone/>
            </a:pPr>
            <a:r>
              <a:rPr lang="cs-CZ" sz="1800" dirty="0"/>
              <a:t>2)  Klimaticky   vyvolaný   pokles   produkce   potravin:   dnes   na   světě   žije   850   milionů podvyživených lidí; při oteplení nad 2–3 °C poklesne celosvětová zemědělská produkce, a to i přetížením dnes  nejintenzivněji využitých oblastí severní Afriky a jižní Asie; dál to zhorší šíření pouští, zasolování půd, nedostatek vody.</a:t>
            </a:r>
          </a:p>
          <a:p>
            <a:pPr marL="0" indent="0">
              <a:buNone/>
            </a:pPr>
            <a:r>
              <a:rPr lang="cs-CZ" sz="1800" dirty="0"/>
              <a:t>3)  Klimaticky vyvolaný nárůst katastrof – bouří a povodní: představuje zvýšené riziko pro</a:t>
            </a:r>
          </a:p>
          <a:p>
            <a:pPr marL="0" indent="0">
              <a:buNone/>
            </a:pPr>
            <a:r>
              <a:rPr lang="cs-CZ" sz="1800" dirty="0"/>
              <a:t>hustě osídlená města a průmyslové regiony na pobřeží se stále větší koncentrací osídlení a majetku; nejnižší schopnost krizového řízení mají politicky a hospodářsky slabé země; katastrofy silně zvýší migrační tlaky.</a:t>
            </a:r>
          </a:p>
          <a:p>
            <a:pPr marL="0" indent="0">
              <a:buNone/>
            </a:pPr>
            <a:r>
              <a:rPr lang="cs-CZ" sz="1800" dirty="0"/>
              <a:t>4)  Klimaticky vyvolaná migrace: problémem je sám růst populace; s degradací životního prostředí  a  úpadkem  obživy  v rozvojových,  na  zemědělství  závislých  zemích  vyvolá neřízené  proudy  migrantů  –  uvnitř  států,  poté  přeshraniční  v rámci  regionu,  a  také z chudého Jihu do Evropy a severní Ameriky.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950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Nezmírňovaná změna klimatu o více než 2 °C může způsobit překročení řady prahových hodnot  a  rozjezd  tak  rychlých  a  nevratných  změn,  že  svět  bude  čelit  do  značné  míry nepředvídatelným  bezpečnostním situacím. </a:t>
            </a:r>
            <a:endParaRPr lang="cs-CZ" dirty="0" smtClean="0"/>
          </a:p>
          <a:p>
            <a:r>
              <a:rPr lang="cs-CZ" dirty="0" smtClean="0"/>
              <a:t>Potom </a:t>
            </a:r>
            <a:r>
              <a:rPr lang="cs-CZ" dirty="0"/>
              <a:t>se ovšem aktivní klimatická politika a investice do zmírňování logicky  stávají  preventivní bezpečnostní politikou a nemá smysl je </a:t>
            </a:r>
            <a:r>
              <a:rPr lang="cs-CZ" dirty="0" smtClean="0"/>
              <a:t>oddělovat. Preventivní prvek</a:t>
            </a:r>
            <a:r>
              <a:rPr lang="cs-CZ" dirty="0"/>
              <a:t> </a:t>
            </a:r>
            <a:r>
              <a:rPr lang="cs-CZ" dirty="0" smtClean="0"/>
              <a:t>bude</a:t>
            </a:r>
            <a:r>
              <a:rPr lang="cs-CZ" dirty="0"/>
              <a:t> </a:t>
            </a:r>
            <a:r>
              <a:rPr lang="cs-CZ" dirty="0" smtClean="0"/>
              <a:t>zároveň</a:t>
            </a:r>
            <a:r>
              <a:rPr lang="cs-CZ" dirty="0"/>
              <a:t> </a:t>
            </a:r>
            <a:r>
              <a:rPr lang="cs-CZ" dirty="0" smtClean="0"/>
              <a:t>silným</a:t>
            </a:r>
            <a:r>
              <a:rPr lang="cs-CZ" dirty="0"/>
              <a:t> </a:t>
            </a:r>
            <a:r>
              <a:rPr lang="cs-CZ" dirty="0" smtClean="0"/>
              <a:t>argumentem pro</a:t>
            </a:r>
            <a:r>
              <a:rPr lang="cs-CZ" dirty="0"/>
              <a:t> </a:t>
            </a:r>
            <a:r>
              <a:rPr lang="cs-CZ" dirty="0" smtClean="0"/>
              <a:t>rozvoj </a:t>
            </a:r>
            <a:r>
              <a:rPr lang="cs-CZ" dirty="0"/>
              <a:t>geoengineeringu</a:t>
            </a:r>
            <a:r>
              <a:rPr lang="cs-CZ" dirty="0"/>
              <a:t>  čili  umělého </a:t>
            </a:r>
            <a:r>
              <a:rPr lang="cs-CZ" dirty="0" smtClean="0"/>
              <a:t>tempero- vání  </a:t>
            </a:r>
            <a:r>
              <a:rPr lang="cs-CZ" dirty="0"/>
              <a:t>klimatu,  zvláště  při  pokračujícím  neúspěchu </a:t>
            </a:r>
            <a:r>
              <a:rPr lang="cs-CZ" dirty="0"/>
              <a:t>mitigačních</a:t>
            </a:r>
            <a:r>
              <a:rPr lang="cs-CZ" dirty="0"/>
              <a:t> politik. </a:t>
            </a:r>
            <a:endParaRPr lang="cs-CZ" dirty="0" smtClean="0"/>
          </a:p>
          <a:p>
            <a:r>
              <a:rPr lang="cs-CZ" dirty="0" smtClean="0"/>
              <a:t>Teprve </a:t>
            </a:r>
            <a:r>
              <a:rPr lang="cs-CZ" dirty="0"/>
              <a:t>vize budoucnosti nás vede k docenění zásadního významu, který měla relativní stabilita klimatu pro rozkvět a prosperitu lidských  civilizací v posledních pěti </a:t>
            </a:r>
            <a:r>
              <a:rPr lang="cs-CZ" dirty="0" smtClean="0"/>
              <a:t>tisíciletích.</a:t>
            </a:r>
          </a:p>
          <a:p>
            <a:r>
              <a:rPr lang="cs-CZ" b="1" i="1" dirty="0" smtClean="0"/>
              <a:t>Dnes  </a:t>
            </a:r>
            <a:r>
              <a:rPr lang="cs-CZ" b="1" i="1" dirty="0"/>
              <a:t>se  dramatické  narušení  životního  prostředí  a  nedostatek  přírodních zdrojů, prohlubující stres a zranitelnost společností až k možnému kolapsu, stávají až příliš reálnou alternativou.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9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Začarovaný kruh  vzájemného umocňování změny klimatu a chudoby se přirozeně týká i bezpečnosti. Nouze o zdroje, nedostatek potraviny a vody, soupeření o tyto zdroje, konflikt, ekonomická nestabilita a úpadek, prohlubující nouzi o zdroje. </a:t>
            </a:r>
          </a:p>
          <a:p>
            <a:r>
              <a:rPr lang="cs-CZ" dirty="0" smtClean="0"/>
              <a:t>V </a:t>
            </a:r>
            <a:r>
              <a:rPr lang="cs-CZ" dirty="0"/>
              <a:t>regionech, kde bude živobytí a zdraví lidí změnou klimatu zasaženo  nejhůře, vzroste pravděpodobnost konfliktu nejvíc. </a:t>
            </a:r>
            <a:r>
              <a:rPr lang="cs-CZ" dirty="0" smtClean="0"/>
              <a:t>Šťastnější </a:t>
            </a:r>
            <a:r>
              <a:rPr lang="cs-CZ" dirty="0"/>
              <a:t>země nejdřív pocítí vnější projevy konfliktů (příliv uprchlíků a šíření nemocí), ale pokračující globální oteplování a jeho důsledky nakonec přímo ovlivní i jejich vlastní bezpečnostní </a:t>
            </a:r>
            <a:r>
              <a:rPr lang="cs-CZ" dirty="0" smtClean="0"/>
              <a:t>agendu.</a:t>
            </a:r>
          </a:p>
          <a:p>
            <a:r>
              <a:rPr lang="cs-CZ" dirty="0" smtClean="0"/>
              <a:t>Přitom </a:t>
            </a:r>
            <a:r>
              <a:rPr lang="cs-CZ" dirty="0"/>
              <a:t>je třeba mít na paměti, že  politické  systémy  jsou  „zvyklé“  na  fyzické  prostředí  stejně  jako  lidé.  Pokud  změna prostředí vyvolá stres, lidé se chovají jinak a nevyzpytatelně; </a:t>
            </a:r>
            <a:r>
              <a:rPr lang="cs-CZ" b="1" i="1" dirty="0"/>
              <a:t>také politické systémy se potom mohou začít chovat </a:t>
            </a:r>
            <a:r>
              <a:rPr lang="cs-CZ" b="1" i="1" dirty="0" smtClean="0"/>
              <a:t>nevyzpytatelně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4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Další dopady klimatických změn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Specifickým  </a:t>
            </a:r>
            <a:r>
              <a:rPr lang="cs-CZ" dirty="0"/>
              <a:t>dopadem  jsou  i  krizové  situace  způsobené  povětrnostními  extrémy,  tedy především  povodně, větrné smršti, sněhové kalamity a intenzivní sucha.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Tyto </a:t>
            </a:r>
            <a:r>
              <a:rPr lang="cs-CZ" dirty="0"/>
              <a:t>situace umí Česká republika zvládat  velmi  dobře prostřednictvím vyspělého systému krizového řízení, integrovaného  záchranného  systému,  technickým  a  materiálním  kapacitám,  a  také  díky relativně vysoké společenské odolnosti – neboli schopnosti obyvatelstva, obcí, krajů, firem a nevládních organizací jednat koordinovaně a solidárně.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</a:t>
            </a:r>
            <a:r>
              <a:rPr lang="cs-CZ" dirty="0"/>
              <a:t>podmínkách změny klimatu jde o jednu z klíčových výhod oproti slabým státům rozvojového světa.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1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61662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Otázkou  zůstává  připravenost  Česka  čelit  chronickým,  dlouhodobým  dopadům:  </a:t>
            </a:r>
            <a:r>
              <a:rPr lang="cs-CZ" dirty="0" smtClean="0"/>
              <a:t>sucha, </a:t>
            </a:r>
            <a:r>
              <a:rPr lang="cs-CZ" dirty="0"/>
              <a:t>nedostatku  vody  a  návaznému  narušení  zemědělství  a  nedostatku  potravin. </a:t>
            </a:r>
            <a:endParaRPr lang="cs-CZ" dirty="0" smtClean="0"/>
          </a:p>
          <a:p>
            <a:r>
              <a:rPr lang="cs-CZ" dirty="0" smtClean="0"/>
              <a:t>Jak  </a:t>
            </a:r>
            <a:r>
              <a:rPr lang="cs-CZ" dirty="0"/>
              <a:t>budou občané  snášet  omezení  přístupu  k pitné  a  užitkové  vodě,  nedostatkové  či  předražené potraviny a vypínání elektřiny, anebo dokonce zavedení přídělů a kvót na tyto komodity?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tento vývoj ucelené plány neexistují, nanejvýš pro organizaci krátkodobé distribuce hotových potravin. </a:t>
            </a:r>
            <a:endParaRPr lang="cs-CZ" dirty="0" smtClean="0"/>
          </a:p>
          <a:p>
            <a:endParaRPr lang="cs-CZ" b="1" i="1" dirty="0"/>
          </a:p>
          <a:p>
            <a:r>
              <a:rPr lang="cs-CZ" b="1" i="1" dirty="0" smtClean="0"/>
              <a:t>Pokles </a:t>
            </a:r>
            <a:r>
              <a:rPr lang="cs-CZ" b="1" i="1" dirty="0"/>
              <a:t>zemědělské produkce je dosud vnímán spíše jako otázka fungování tržních mechanismů než jako úkol pro politiku </a:t>
            </a:r>
            <a:r>
              <a:rPr lang="cs-CZ" b="1" i="1" dirty="0" smtClean="0"/>
              <a:t>státu!!!</a:t>
            </a:r>
            <a:endParaRPr lang="cs-CZ" b="1" i="1" dirty="0"/>
          </a:p>
          <a:p>
            <a:pPr marL="0" indent="0">
              <a:buNone/>
            </a:pP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7908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Společenské, politické a patrně i bezpečnostní problémy je nutno očekávat v souvislosti se skutečně  ničivými  projevy  klimatické  změny  v zemích  globálního  Jihu  a  jimi  vyvolanou migrací.  Příliv  uprchlíků,  kteří  opouštějí  své  domovy  v  Africe,  Asii  a  Oceánii  následkem zhoršujícího se životního prostředí se už dnes odhaduje na 10–25 milionů </a:t>
            </a:r>
            <a:r>
              <a:rPr lang="cs-CZ" dirty="0" smtClean="0"/>
              <a:t>lidí.</a:t>
            </a:r>
          </a:p>
          <a:p>
            <a:endParaRPr lang="cs-CZ" b="1" dirty="0" smtClean="0"/>
          </a:p>
          <a:p>
            <a:r>
              <a:rPr lang="cs-CZ" b="1" dirty="0" smtClean="0"/>
              <a:t>Cca </a:t>
            </a:r>
            <a:r>
              <a:rPr lang="cs-CZ" b="1" dirty="0" smtClean="0"/>
              <a:t>160 mil. Lidí žije v nadmořské výšce do 1 m.</a:t>
            </a:r>
          </a:p>
          <a:p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výhledu do roku 2050 se </a:t>
            </a:r>
            <a:r>
              <a:rPr lang="cs-CZ" dirty="0" smtClean="0"/>
              <a:t>odhady migrace </a:t>
            </a:r>
            <a:r>
              <a:rPr lang="cs-CZ" dirty="0"/>
              <a:t>pohybují </a:t>
            </a:r>
            <a:r>
              <a:rPr lang="cs-CZ" b="1" dirty="0"/>
              <a:t>od 50 do 200 milionů  </a:t>
            </a:r>
            <a:r>
              <a:rPr lang="cs-CZ" b="1" dirty="0" smtClean="0"/>
              <a:t>osob</a:t>
            </a:r>
            <a:r>
              <a:rPr lang="cs-CZ" dirty="0" smtClean="0"/>
              <a:t>.  </a:t>
            </a:r>
            <a:r>
              <a:rPr lang="cs-CZ" dirty="0"/>
              <a:t>Tito lidé do Česka zatím nedorazili, protože je dokážou – byť v hrozivých podmínkách –  absorbovat tradiční cílové země a nárazníkové oblasti (dosud například severní Afrika). Pokud se ovšem  poškození životního  prostředí  v  nejhůř  postižených  regionech  prohloubí,  desítky  milionů  </a:t>
            </a:r>
            <a:r>
              <a:rPr lang="cs-CZ" dirty="0" smtClean="0"/>
              <a:t>uprchlíků potáhnou </a:t>
            </a:r>
            <a:r>
              <a:rPr lang="cs-CZ" dirty="0"/>
              <a:t>dál na sever.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Příchod </a:t>
            </a:r>
            <a:r>
              <a:rPr lang="cs-CZ" dirty="0"/>
              <a:t>i jen pouhého zlomku migrantů z tohoto „stěhování národů“ vyvolá značné  sociální napětí. Česká společnost zatím dokáže absorbovat etnika kulturně blízká  či  vysoce  přizpůsobivá.   </a:t>
            </a:r>
            <a:r>
              <a:rPr lang="cs-CZ" b="1" dirty="0"/>
              <a:t>Pokud  integrace  afrických  a  asijských  etnik,  respektive muslimských  přistěhovalců  selhává  v  západní   Evropě,  nelze  předpokládat,  že  to  v ČR proběhne </a:t>
            </a:r>
            <a:r>
              <a:rPr lang="cs-CZ" b="1" dirty="0" smtClean="0"/>
              <a:t>hladce!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235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1505</Words>
  <Application>Microsoft Office PowerPoint</Application>
  <PresentationFormat>Předvádění na obrazovce (4:3)</PresentationFormat>
  <Paragraphs>116</Paragraphs>
  <Slides>20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Přednáška v klubu Violino  16. ledna 2013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B) Rizika spojená s demografickými změnami   </vt:lpstr>
      <vt:lpstr>Prezentace aplikace PowerPoint</vt:lpstr>
      <vt:lpstr>Prezentace aplikace PowerPoint</vt:lpstr>
      <vt:lpstr>Prezentace aplikace PowerPoint</vt:lpstr>
      <vt:lpstr>Prezentace aplikace PowerPoint</vt:lpstr>
      <vt:lpstr> Snižování a eliminace rizik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</dc:creator>
  <cp:lastModifiedBy>Miroslav</cp:lastModifiedBy>
  <cp:revision>16</cp:revision>
  <dcterms:created xsi:type="dcterms:W3CDTF">2013-01-14T18:19:41Z</dcterms:created>
  <dcterms:modified xsi:type="dcterms:W3CDTF">2013-01-27T13:39:39Z</dcterms:modified>
</cp:coreProperties>
</file>